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322" r:id="rId2"/>
    <p:sldId id="770" r:id="rId3"/>
    <p:sldId id="771" r:id="rId4"/>
    <p:sldId id="323" r:id="rId5"/>
    <p:sldId id="772" r:id="rId6"/>
    <p:sldId id="773" r:id="rId7"/>
    <p:sldId id="775" r:id="rId8"/>
    <p:sldId id="774" r:id="rId9"/>
    <p:sldId id="776" r:id="rId10"/>
    <p:sldId id="769" r:id="rId11"/>
    <p:sldId id="257" r:id="rId12"/>
    <p:sldId id="324" r:id="rId13"/>
    <p:sldId id="325" r:id="rId14"/>
    <p:sldId id="777" r:id="rId15"/>
    <p:sldId id="321"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80"/>
    <p:restoredTop sz="94712"/>
  </p:normalViewPr>
  <p:slideViewPr>
    <p:cSldViewPr snapToGrid="0" snapToObjects="1">
      <p:cViewPr varScale="1">
        <p:scale>
          <a:sx n="108" d="100"/>
          <a:sy n="108" d="100"/>
        </p:scale>
        <p:origin x="4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BD5540F-9D45-6C43-B54E-DDD35F79A4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4B03EBE-D036-8642-AFC1-6DEB00C62F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E9D5A7-6D0B-D143-A348-50B97214FFAE}" type="datetimeFigureOut">
              <a:rPr lang="fr-FR" smtClean="0"/>
              <a:t>21/04/2020</a:t>
            </a:fld>
            <a:endParaRPr lang="fr-FR"/>
          </a:p>
        </p:txBody>
      </p:sp>
      <p:sp>
        <p:nvSpPr>
          <p:cNvPr id="4" name="Espace réservé du pied de page 3">
            <a:extLst>
              <a:ext uri="{FF2B5EF4-FFF2-40B4-BE49-F238E27FC236}">
                <a16:creationId xmlns:a16="http://schemas.microsoft.com/office/drawing/2014/main" id="{004CE42E-7602-0248-A9AF-6982B4DCFD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1F70DCB-0F6A-A94A-B709-DC42D34636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413E94-B268-2B4E-9E84-3E2D2A62BEF7}" type="slidenum">
              <a:rPr lang="fr-FR" smtClean="0"/>
              <a:t>‹N°›</a:t>
            </a:fld>
            <a:endParaRPr lang="fr-FR"/>
          </a:p>
        </p:txBody>
      </p:sp>
    </p:spTree>
    <p:extLst>
      <p:ext uri="{BB962C8B-B14F-4D97-AF65-F5344CB8AC3E}">
        <p14:creationId xmlns:p14="http://schemas.microsoft.com/office/powerpoint/2010/main" val="18063301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A4625-8AC9-3A4B-9E07-451B43E8E1A8}" type="datetimeFigureOut">
              <a:rPr lang="fr-FR" smtClean="0"/>
              <a:t>21/04/2020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99156-6E71-E84B-9A4E-2C261BE9E10A}" type="slidenum">
              <a:rPr lang="fr-FR" smtClean="0"/>
              <a:t>‹N°›</a:t>
            </a:fld>
            <a:endParaRPr lang="fr-FR"/>
          </a:p>
        </p:txBody>
      </p:sp>
    </p:spTree>
    <p:extLst>
      <p:ext uri="{BB962C8B-B14F-4D97-AF65-F5344CB8AC3E}">
        <p14:creationId xmlns:p14="http://schemas.microsoft.com/office/powerpoint/2010/main" val="29649431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160468-5C6E-6745-B250-0FA63778000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D22AFA3-89A3-FA4A-A841-4F1883E6F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136BFC0-113A-6F44-8E8C-15645C43C4D1}"/>
              </a:ext>
            </a:extLst>
          </p:cNvPr>
          <p:cNvSpPr>
            <a:spLocks noGrp="1"/>
          </p:cNvSpPr>
          <p:nvPr>
            <p:ph type="dt" sz="half" idx="10"/>
          </p:nvPr>
        </p:nvSpPr>
        <p:spPr/>
        <p:txBody>
          <a:bodyPr/>
          <a:lstStyle/>
          <a:p>
            <a:fld id="{999705DD-3F61-6741-87B1-5075425F4E47}" type="datetime1">
              <a:rPr lang="fr-BE" smtClean="0"/>
              <a:t>21/04/20</a:t>
            </a:fld>
            <a:endParaRPr lang="fr-FR"/>
          </a:p>
        </p:txBody>
      </p:sp>
      <p:sp>
        <p:nvSpPr>
          <p:cNvPr id="5" name="Espace réservé du pied de page 4">
            <a:extLst>
              <a:ext uri="{FF2B5EF4-FFF2-40B4-BE49-F238E27FC236}">
                <a16:creationId xmlns:a16="http://schemas.microsoft.com/office/drawing/2014/main" id="{13A44BAE-9A3D-CA41-8E50-536BFDAD44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6F3E39-A9D3-BC47-8B47-71F08C7D4D71}"/>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656038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773569-BBE4-8247-A804-0A212F29341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F7E276E-8028-054E-A2A7-BFD639ED1130}"/>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B786C36-14B2-AF4C-AF52-E71EC6D97A63}"/>
              </a:ext>
            </a:extLst>
          </p:cNvPr>
          <p:cNvSpPr>
            <a:spLocks noGrp="1"/>
          </p:cNvSpPr>
          <p:nvPr>
            <p:ph type="dt" sz="half" idx="10"/>
          </p:nvPr>
        </p:nvSpPr>
        <p:spPr/>
        <p:txBody>
          <a:bodyPr/>
          <a:lstStyle/>
          <a:p>
            <a:fld id="{FB649A9F-EA55-7944-A9B4-9631D75B065D}" type="datetime1">
              <a:rPr lang="fr-BE" smtClean="0"/>
              <a:t>21/04/20</a:t>
            </a:fld>
            <a:endParaRPr lang="fr-FR"/>
          </a:p>
        </p:txBody>
      </p:sp>
      <p:sp>
        <p:nvSpPr>
          <p:cNvPr id="5" name="Espace réservé du pied de page 4">
            <a:extLst>
              <a:ext uri="{FF2B5EF4-FFF2-40B4-BE49-F238E27FC236}">
                <a16:creationId xmlns:a16="http://schemas.microsoft.com/office/drawing/2014/main" id="{14DA5AA4-9D89-F64F-8347-A91541FF8E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AB849B-9D09-804A-8972-1F7FEC5AD4E4}"/>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33771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A588BB9-5D72-7D42-833B-6A9C7AE31D7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DE73437-87B0-634C-B1FD-38E0453C6015}"/>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4B02572-EEF3-2147-A0AC-8925D018739A}"/>
              </a:ext>
            </a:extLst>
          </p:cNvPr>
          <p:cNvSpPr>
            <a:spLocks noGrp="1"/>
          </p:cNvSpPr>
          <p:nvPr>
            <p:ph type="dt" sz="half" idx="10"/>
          </p:nvPr>
        </p:nvSpPr>
        <p:spPr/>
        <p:txBody>
          <a:bodyPr/>
          <a:lstStyle/>
          <a:p>
            <a:fld id="{B7D2817B-DF35-BB45-B09F-3118CE8A2614}" type="datetime1">
              <a:rPr lang="fr-BE" smtClean="0"/>
              <a:t>21/04/20</a:t>
            </a:fld>
            <a:endParaRPr lang="fr-FR"/>
          </a:p>
        </p:txBody>
      </p:sp>
      <p:sp>
        <p:nvSpPr>
          <p:cNvPr id="5" name="Espace réservé du pied de page 4">
            <a:extLst>
              <a:ext uri="{FF2B5EF4-FFF2-40B4-BE49-F238E27FC236}">
                <a16:creationId xmlns:a16="http://schemas.microsoft.com/office/drawing/2014/main" id="{D3FFFB6F-2DF5-9449-A257-E53E54B6FEF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F48857-8518-394C-A877-AA3A14E49DAF}"/>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340056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C7F1FE-EC27-5F43-8035-C0269B18D88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6CC36AB-53AD-B248-885D-84638762B235}"/>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9577D8D-5CFB-DD43-90E0-A0A3E5BCB7AF}"/>
              </a:ext>
            </a:extLst>
          </p:cNvPr>
          <p:cNvSpPr>
            <a:spLocks noGrp="1"/>
          </p:cNvSpPr>
          <p:nvPr>
            <p:ph type="dt" sz="half" idx="10"/>
          </p:nvPr>
        </p:nvSpPr>
        <p:spPr/>
        <p:txBody>
          <a:bodyPr/>
          <a:lstStyle/>
          <a:p>
            <a:fld id="{97DFAF74-4A4D-664A-8906-2622B586E401}" type="datetime1">
              <a:rPr lang="fr-BE" smtClean="0"/>
              <a:t>21/04/20</a:t>
            </a:fld>
            <a:endParaRPr lang="fr-FR"/>
          </a:p>
        </p:txBody>
      </p:sp>
      <p:sp>
        <p:nvSpPr>
          <p:cNvPr id="5" name="Espace réservé du pied de page 4">
            <a:extLst>
              <a:ext uri="{FF2B5EF4-FFF2-40B4-BE49-F238E27FC236}">
                <a16:creationId xmlns:a16="http://schemas.microsoft.com/office/drawing/2014/main" id="{EB07CAA6-32C9-1544-BEEA-D3D59DEF1F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48503A-69AD-3F43-8115-7D64C2A1ABF2}"/>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82731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22A1A0-E938-424E-9A1C-3FAB4FAAF37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6F35674-E0DF-334E-A055-249D3F8238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DC10093-C8A0-FE48-99AF-17A30D71D808}"/>
              </a:ext>
            </a:extLst>
          </p:cNvPr>
          <p:cNvSpPr>
            <a:spLocks noGrp="1"/>
          </p:cNvSpPr>
          <p:nvPr>
            <p:ph type="dt" sz="half" idx="10"/>
          </p:nvPr>
        </p:nvSpPr>
        <p:spPr/>
        <p:txBody>
          <a:bodyPr/>
          <a:lstStyle/>
          <a:p>
            <a:fld id="{9BEC126F-D305-D045-A17D-0E14F0B12B13}" type="datetime1">
              <a:rPr lang="fr-BE" smtClean="0"/>
              <a:t>21/04/20</a:t>
            </a:fld>
            <a:endParaRPr lang="fr-FR"/>
          </a:p>
        </p:txBody>
      </p:sp>
      <p:sp>
        <p:nvSpPr>
          <p:cNvPr id="5" name="Espace réservé du pied de page 4">
            <a:extLst>
              <a:ext uri="{FF2B5EF4-FFF2-40B4-BE49-F238E27FC236}">
                <a16:creationId xmlns:a16="http://schemas.microsoft.com/office/drawing/2014/main" id="{02248F62-27CE-D246-AF00-4C6322B6762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5F6A75-BDE2-B14B-B61D-C2E703B38711}"/>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314057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FF9FD7-3D8C-ED44-9AA2-7015B25E7D3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A6F32EF-6753-F045-9DF8-55EE4AA27AB2}"/>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B7DCC0D1-6CA9-8245-8858-AB94F8D76675}"/>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1FD26A9F-D203-3D4C-B272-B0D237CE659E}"/>
              </a:ext>
            </a:extLst>
          </p:cNvPr>
          <p:cNvSpPr>
            <a:spLocks noGrp="1"/>
          </p:cNvSpPr>
          <p:nvPr>
            <p:ph type="dt" sz="half" idx="10"/>
          </p:nvPr>
        </p:nvSpPr>
        <p:spPr/>
        <p:txBody>
          <a:bodyPr/>
          <a:lstStyle/>
          <a:p>
            <a:fld id="{0D749119-495F-6340-B0F1-1018B4EB515A}" type="datetime1">
              <a:rPr lang="fr-BE" smtClean="0"/>
              <a:t>21/04/20</a:t>
            </a:fld>
            <a:endParaRPr lang="fr-FR"/>
          </a:p>
        </p:txBody>
      </p:sp>
      <p:sp>
        <p:nvSpPr>
          <p:cNvPr id="6" name="Espace réservé du pied de page 5">
            <a:extLst>
              <a:ext uri="{FF2B5EF4-FFF2-40B4-BE49-F238E27FC236}">
                <a16:creationId xmlns:a16="http://schemas.microsoft.com/office/drawing/2014/main" id="{52EE8554-A310-A746-8EAB-5EEF56CCDD2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CB709E-2409-8547-88AC-58C77BEC1107}"/>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2781474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EE23D-90D0-484B-8741-C3DEB8F02E3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A56524B-486F-5B4A-A75C-01924DACF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7D874DA7-91D4-BD4F-A4C1-D06505DC5D8E}"/>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B4331263-5D27-D543-A9B0-A4236F38C3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55331398-43C9-CC47-814F-5D1CC108EC23}"/>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48F47F82-CBBD-904B-9467-C422D5F36D48}"/>
              </a:ext>
            </a:extLst>
          </p:cNvPr>
          <p:cNvSpPr>
            <a:spLocks noGrp="1"/>
          </p:cNvSpPr>
          <p:nvPr>
            <p:ph type="dt" sz="half" idx="10"/>
          </p:nvPr>
        </p:nvSpPr>
        <p:spPr/>
        <p:txBody>
          <a:bodyPr/>
          <a:lstStyle/>
          <a:p>
            <a:fld id="{F22BA5E9-B918-C744-881D-505C8BC0B222}" type="datetime1">
              <a:rPr lang="fr-BE" smtClean="0"/>
              <a:t>21/04/20</a:t>
            </a:fld>
            <a:endParaRPr lang="fr-FR"/>
          </a:p>
        </p:txBody>
      </p:sp>
      <p:sp>
        <p:nvSpPr>
          <p:cNvPr id="8" name="Espace réservé du pied de page 7">
            <a:extLst>
              <a:ext uri="{FF2B5EF4-FFF2-40B4-BE49-F238E27FC236}">
                <a16:creationId xmlns:a16="http://schemas.microsoft.com/office/drawing/2014/main" id="{99120F70-A75D-9D46-8D20-2A8C58A6371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A332944-E478-9742-92B1-7005B7D79A89}"/>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2141482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E070AA-FC6C-E44E-99A4-C81035CAA87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40B7AE5-B516-5C46-9BFB-AA8EC4F2AEEE}"/>
              </a:ext>
            </a:extLst>
          </p:cNvPr>
          <p:cNvSpPr>
            <a:spLocks noGrp="1"/>
          </p:cNvSpPr>
          <p:nvPr>
            <p:ph type="dt" sz="half" idx="10"/>
          </p:nvPr>
        </p:nvSpPr>
        <p:spPr/>
        <p:txBody>
          <a:bodyPr/>
          <a:lstStyle/>
          <a:p>
            <a:fld id="{101FC891-D2B7-FD4B-9735-68658EE30C86}" type="datetime1">
              <a:rPr lang="fr-BE" smtClean="0"/>
              <a:t>21/04/20</a:t>
            </a:fld>
            <a:endParaRPr lang="fr-FR"/>
          </a:p>
        </p:txBody>
      </p:sp>
      <p:sp>
        <p:nvSpPr>
          <p:cNvPr id="4" name="Espace réservé du pied de page 3">
            <a:extLst>
              <a:ext uri="{FF2B5EF4-FFF2-40B4-BE49-F238E27FC236}">
                <a16:creationId xmlns:a16="http://schemas.microsoft.com/office/drawing/2014/main" id="{2EBA97B3-71E9-E24E-9BE4-7096160C83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57EB0BF-700E-DC4E-BB8C-1168E97E8B48}"/>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32127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9DE7D82-9AAE-204D-AE30-9B4089402806}"/>
              </a:ext>
            </a:extLst>
          </p:cNvPr>
          <p:cNvSpPr>
            <a:spLocks noGrp="1"/>
          </p:cNvSpPr>
          <p:nvPr>
            <p:ph type="dt" sz="half" idx="10"/>
          </p:nvPr>
        </p:nvSpPr>
        <p:spPr/>
        <p:txBody>
          <a:bodyPr/>
          <a:lstStyle/>
          <a:p>
            <a:fld id="{413BB708-4559-9E49-9521-912E63704851}" type="datetime1">
              <a:rPr lang="fr-BE" smtClean="0"/>
              <a:t>21/04/20</a:t>
            </a:fld>
            <a:endParaRPr lang="fr-FR"/>
          </a:p>
        </p:txBody>
      </p:sp>
      <p:sp>
        <p:nvSpPr>
          <p:cNvPr id="3" name="Espace réservé du pied de page 2">
            <a:extLst>
              <a:ext uri="{FF2B5EF4-FFF2-40B4-BE49-F238E27FC236}">
                <a16:creationId xmlns:a16="http://schemas.microsoft.com/office/drawing/2014/main" id="{ACF10C7A-99E7-194E-BFE5-6B8B2ADD288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88F5F1F-EB7D-F84D-851D-513CDA9EADE1}"/>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818945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D09F2F-EBD5-E741-BE2C-E5786452B13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C67DA1B-1DEB-D042-AD31-715FE6556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AB8C10C1-090C-D747-94FB-5F14F2BAC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96081A74-E2F0-A94E-8964-35367F045486}"/>
              </a:ext>
            </a:extLst>
          </p:cNvPr>
          <p:cNvSpPr>
            <a:spLocks noGrp="1"/>
          </p:cNvSpPr>
          <p:nvPr>
            <p:ph type="dt" sz="half" idx="10"/>
          </p:nvPr>
        </p:nvSpPr>
        <p:spPr/>
        <p:txBody>
          <a:bodyPr/>
          <a:lstStyle/>
          <a:p>
            <a:fld id="{A8F665DD-8DC1-EF42-A535-A28AEA8CAD65}" type="datetime1">
              <a:rPr lang="fr-BE" smtClean="0"/>
              <a:t>21/04/20</a:t>
            </a:fld>
            <a:endParaRPr lang="fr-FR"/>
          </a:p>
        </p:txBody>
      </p:sp>
      <p:sp>
        <p:nvSpPr>
          <p:cNvPr id="6" name="Espace réservé du pied de page 5">
            <a:extLst>
              <a:ext uri="{FF2B5EF4-FFF2-40B4-BE49-F238E27FC236}">
                <a16:creationId xmlns:a16="http://schemas.microsoft.com/office/drawing/2014/main" id="{C065DB71-3D2C-4B44-8EEC-D6C706E017D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57EBC08-50F0-DC47-9B0F-D2E4A229B83E}"/>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46651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D2DB25-20D6-3843-B61B-C8D24B6B15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5DE1463-8004-3149-9795-153FF3F33C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03BE594-6B84-AD48-9A32-3B50A9470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C3635E78-5CAA-DC40-97BC-3BA46A36066C}"/>
              </a:ext>
            </a:extLst>
          </p:cNvPr>
          <p:cNvSpPr>
            <a:spLocks noGrp="1"/>
          </p:cNvSpPr>
          <p:nvPr>
            <p:ph type="dt" sz="half" idx="10"/>
          </p:nvPr>
        </p:nvSpPr>
        <p:spPr/>
        <p:txBody>
          <a:bodyPr/>
          <a:lstStyle/>
          <a:p>
            <a:fld id="{78030807-46E3-AE41-9566-7D96A5753130}" type="datetime1">
              <a:rPr lang="fr-BE" smtClean="0"/>
              <a:t>21/04/20</a:t>
            </a:fld>
            <a:endParaRPr lang="fr-FR"/>
          </a:p>
        </p:txBody>
      </p:sp>
      <p:sp>
        <p:nvSpPr>
          <p:cNvPr id="6" name="Espace réservé du pied de page 5">
            <a:extLst>
              <a:ext uri="{FF2B5EF4-FFF2-40B4-BE49-F238E27FC236}">
                <a16:creationId xmlns:a16="http://schemas.microsoft.com/office/drawing/2014/main" id="{3EB19EFC-B00B-3545-AF34-0053D62D1EF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EDF3B9B-2D12-E646-93F5-F1F08068083D}"/>
              </a:ext>
            </a:extLst>
          </p:cNvPr>
          <p:cNvSpPr>
            <a:spLocks noGrp="1"/>
          </p:cNvSpPr>
          <p:nvPr>
            <p:ph type="sldNum" sz="quarter" idx="12"/>
          </p:nvPr>
        </p:nvSpPr>
        <p:spPr/>
        <p:txBody>
          <a:bodyPr/>
          <a:lstStyle/>
          <a:p>
            <a:fld id="{ABE0A88B-CA2A-9145-97DE-1923AAB49D78}" type="slidenum">
              <a:rPr lang="fr-FR" smtClean="0"/>
              <a:t>‹N°›</a:t>
            </a:fld>
            <a:endParaRPr lang="fr-FR"/>
          </a:p>
        </p:txBody>
      </p:sp>
    </p:spTree>
    <p:extLst>
      <p:ext uri="{BB962C8B-B14F-4D97-AF65-F5344CB8AC3E}">
        <p14:creationId xmlns:p14="http://schemas.microsoft.com/office/powerpoint/2010/main" val="1017246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DA97B5A-A68F-2E42-A76B-236A183C4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B7C7CB9-136B-424E-860C-D47D63841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AB95EC4-6641-1D40-9F96-FA458F507D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6724-9359-8246-A552-6924CB0074EF}" type="datetime1">
              <a:rPr lang="fr-BE" smtClean="0"/>
              <a:t>21/04/20</a:t>
            </a:fld>
            <a:endParaRPr lang="fr-FR"/>
          </a:p>
        </p:txBody>
      </p:sp>
      <p:sp>
        <p:nvSpPr>
          <p:cNvPr id="5" name="Espace réservé du pied de page 4">
            <a:extLst>
              <a:ext uri="{FF2B5EF4-FFF2-40B4-BE49-F238E27FC236}">
                <a16:creationId xmlns:a16="http://schemas.microsoft.com/office/drawing/2014/main" id="{6443770C-06C1-F14D-A249-191470E2AA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09CC166-77B9-2541-941A-100BDFFFC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0A88B-CA2A-9145-97DE-1923AAB49D78}" type="slidenum">
              <a:rPr lang="fr-FR" smtClean="0"/>
              <a:t>‹N°›</a:t>
            </a:fld>
            <a:endParaRPr lang="fr-FR"/>
          </a:p>
        </p:txBody>
      </p:sp>
    </p:spTree>
    <p:extLst>
      <p:ext uri="{BB962C8B-B14F-4D97-AF65-F5344CB8AC3E}">
        <p14:creationId xmlns:p14="http://schemas.microsoft.com/office/powerpoint/2010/main" val="1431957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3.jpg"/><Relationship Id="rId7"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emf"/><Relationship Id="rId9" Type="http://schemas.openxmlformats.org/officeDocument/2006/relationships/image" Target="../media/image25.jpg"/></Relationships>
</file>

<file path=ppt/slides/_rels/slide1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hyperlink" Target="http://www.stib-mivb.be/irj/go/km/docs/WEBSITE_RES/Attachments/Chantiers/NOH/Soir%20e%20citoyenne%20du%20190918_PV_FR.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png"/><Relationship Id="rId7"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image" Target="../media/image3.jpg"/><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6A2F64-BBE4-F148-9FA4-33986FF4E847}"/>
              </a:ext>
            </a:extLst>
          </p:cNvPr>
          <p:cNvPicPr/>
          <p:nvPr/>
        </p:nvPicPr>
        <p:blipFill>
          <a:blip r:embed="rId2">
            <a:extLst>
              <a:ext uri="{28A0092B-C50C-407E-A947-70E740481C1C}">
                <a14:useLocalDpi xmlns:a14="http://schemas.microsoft.com/office/drawing/2010/main" val="0"/>
              </a:ext>
            </a:extLst>
          </a:blip>
          <a:stretch>
            <a:fillRect/>
          </a:stretch>
        </p:blipFill>
        <p:spPr>
          <a:xfrm>
            <a:off x="73627" y="401849"/>
            <a:ext cx="5982789" cy="1971699"/>
          </a:xfrm>
          <a:prstGeom prst="rect">
            <a:avLst/>
          </a:prstGeom>
          <a:solidFill>
            <a:schemeClr val="bg1"/>
          </a:solidFill>
        </p:spPr>
      </p:pic>
      <p:sp>
        <p:nvSpPr>
          <p:cNvPr id="2" name="Titre 1">
            <a:extLst>
              <a:ext uri="{FF2B5EF4-FFF2-40B4-BE49-F238E27FC236}">
                <a16:creationId xmlns:a16="http://schemas.microsoft.com/office/drawing/2014/main" id="{DDA1C354-E912-2B41-9041-23A626B60B45}"/>
              </a:ext>
            </a:extLst>
          </p:cNvPr>
          <p:cNvSpPr>
            <a:spLocks noGrp="1"/>
          </p:cNvSpPr>
          <p:nvPr>
            <p:ph type="ctrTitle"/>
          </p:nvPr>
        </p:nvSpPr>
        <p:spPr>
          <a:xfrm>
            <a:off x="326534" y="401850"/>
            <a:ext cx="5626793" cy="1903605"/>
          </a:xfrm>
          <a:noFill/>
        </p:spPr>
        <p:txBody>
          <a:bodyPr anchor="ctr">
            <a:noAutofit/>
          </a:bodyPr>
          <a:lstStyle/>
          <a:p>
            <a:pPr>
              <a:lnSpc>
                <a:spcPct val="150000"/>
              </a:lnSpc>
            </a:pPr>
            <a:r>
              <a:rPr lang="fr-FR" sz="2800" b="1" cap="all" dirty="0">
                <a:solidFill>
                  <a:schemeClr val="bg1"/>
                </a:solidFill>
              </a:rPr>
              <a:t>UN TRAM POUR NOH </a:t>
            </a:r>
            <a:br>
              <a:rPr lang="fr-FR" sz="2800" b="1" cap="all" dirty="0">
                <a:solidFill>
                  <a:schemeClr val="bg1"/>
                </a:solidFill>
              </a:rPr>
            </a:br>
            <a:r>
              <a:rPr lang="fr-FR" sz="2800" b="1" cap="all" dirty="0">
                <a:solidFill>
                  <a:schemeClr val="bg1"/>
                </a:solidFill>
              </a:rPr>
              <a:t>RENCONTRES CITOYENNES</a:t>
            </a:r>
            <a:endParaRPr lang="fr-FR" sz="2800" b="1" dirty="0">
              <a:solidFill>
                <a:schemeClr val="bg1"/>
              </a:solidFill>
            </a:endParaRPr>
          </a:p>
        </p:txBody>
      </p:sp>
      <p:sp>
        <p:nvSpPr>
          <p:cNvPr id="6" name="Rectangle 5">
            <a:extLst>
              <a:ext uri="{FF2B5EF4-FFF2-40B4-BE49-F238E27FC236}">
                <a16:creationId xmlns:a16="http://schemas.microsoft.com/office/drawing/2014/main" id="{8223C978-8914-2343-9A14-A7CC2CEC3ED7}"/>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4"/>
            <a:stretch>
              <a:fillRect/>
            </a:stretch>
          </p:blipFill>
          <p:spPr>
            <a:xfrm>
              <a:off x="9221228" y="5832251"/>
              <a:ext cx="2607297" cy="875241"/>
            </a:xfrm>
            <a:prstGeom prst="rect">
              <a:avLst/>
            </a:prstGeom>
          </p:spPr>
        </p:pic>
      </p:grpSp>
      <p:pic>
        <p:nvPicPr>
          <p:cNvPr id="13" name="Image 12">
            <a:extLst>
              <a:ext uri="{FF2B5EF4-FFF2-40B4-BE49-F238E27FC236}">
                <a16:creationId xmlns:a16="http://schemas.microsoft.com/office/drawing/2014/main" id="{35073774-D2A3-534C-A3A9-AA40DF6066C2}"/>
              </a:ext>
            </a:extLst>
          </p:cNvPr>
          <p:cNvPicPr>
            <a:picLocks noChangeAspect="1"/>
          </p:cNvPicPr>
          <p:nvPr/>
        </p:nvPicPr>
        <p:blipFill>
          <a:blip r:embed="rId5"/>
          <a:stretch>
            <a:fillRect/>
          </a:stretch>
        </p:blipFill>
        <p:spPr>
          <a:xfrm>
            <a:off x="10951622" y="4457381"/>
            <a:ext cx="1066800" cy="1066800"/>
          </a:xfrm>
          <a:prstGeom prst="rect">
            <a:avLst/>
          </a:prstGeom>
        </p:spPr>
      </p:pic>
      <p:pic>
        <p:nvPicPr>
          <p:cNvPr id="14" name="Image 13">
            <a:extLst>
              <a:ext uri="{FF2B5EF4-FFF2-40B4-BE49-F238E27FC236}">
                <a16:creationId xmlns:a16="http://schemas.microsoft.com/office/drawing/2014/main" id="{81A70115-2552-184B-8840-1235431AC622}"/>
              </a:ext>
            </a:extLst>
          </p:cNvPr>
          <p:cNvPicPr>
            <a:picLocks noChangeAspect="1"/>
          </p:cNvPicPr>
          <p:nvPr/>
        </p:nvPicPr>
        <p:blipFill>
          <a:blip r:embed="rId6"/>
          <a:stretch>
            <a:fillRect/>
          </a:stretch>
        </p:blipFill>
        <p:spPr>
          <a:xfrm>
            <a:off x="10770002" y="105232"/>
            <a:ext cx="1248420" cy="1248420"/>
          </a:xfrm>
          <a:prstGeom prst="rect">
            <a:avLst/>
          </a:prstGeom>
        </p:spPr>
      </p:pic>
      <p:pic>
        <p:nvPicPr>
          <p:cNvPr id="15" name="Image 14">
            <a:extLst>
              <a:ext uri="{FF2B5EF4-FFF2-40B4-BE49-F238E27FC236}">
                <a16:creationId xmlns:a16="http://schemas.microsoft.com/office/drawing/2014/main" id="{C4C2F80A-CDD7-BB43-9216-8086798005EE}"/>
              </a:ext>
            </a:extLst>
          </p:cNvPr>
          <p:cNvPicPr>
            <a:picLocks noChangeAspect="1"/>
          </p:cNvPicPr>
          <p:nvPr/>
        </p:nvPicPr>
        <p:blipFill>
          <a:blip r:embed="rId7"/>
          <a:stretch>
            <a:fillRect/>
          </a:stretch>
        </p:blipFill>
        <p:spPr>
          <a:xfrm rot="348653">
            <a:off x="6027416" y="790011"/>
            <a:ext cx="4432589" cy="5277980"/>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73628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2800B91-692C-8143-A7F6-85E27EDAF2D7}"/>
              </a:ext>
            </a:extLst>
          </p:cNvPr>
          <p:cNvPicPr>
            <a:picLocks noChangeAspect="1"/>
          </p:cNvPicPr>
          <p:nvPr/>
        </p:nvPicPr>
        <p:blipFill rotWithShape="1">
          <a:blip r:embed="rId2">
            <a:extLst>
              <a:ext uri="{28A0092B-C50C-407E-A947-70E740481C1C}">
                <a14:useLocalDpi xmlns:a14="http://schemas.microsoft.com/office/drawing/2010/main" val="0"/>
              </a:ext>
            </a:extLst>
          </a:blip>
          <a:srcRect t="4807" b="30224"/>
          <a:stretch/>
        </p:blipFill>
        <p:spPr>
          <a:xfrm>
            <a:off x="457200" y="102668"/>
            <a:ext cx="6696719" cy="6580657"/>
          </a:xfrm>
          <a:prstGeom prst="rect">
            <a:avLst/>
          </a:prstGeom>
        </p:spPr>
      </p:pic>
      <p:grpSp>
        <p:nvGrpSpPr>
          <p:cNvPr id="11" name="Grouper 11">
            <a:extLst>
              <a:ext uri="{FF2B5EF4-FFF2-40B4-BE49-F238E27FC236}">
                <a16:creationId xmlns:a16="http://schemas.microsoft.com/office/drawing/2014/main" id="{76040E39-E05D-DC46-A7D0-3ED731CB3923}"/>
              </a:ext>
            </a:extLst>
          </p:cNvPr>
          <p:cNvGrpSpPr/>
          <p:nvPr/>
        </p:nvGrpSpPr>
        <p:grpSpPr>
          <a:xfrm>
            <a:off x="4669159" y="807339"/>
            <a:ext cx="5751525" cy="4712419"/>
            <a:chOff x="4787546" y="1061489"/>
            <a:chExt cx="5325938" cy="4779299"/>
          </a:xfrm>
        </p:grpSpPr>
        <p:sp>
          <p:nvSpPr>
            <p:cNvPr id="12" name="ZoneTexte 11">
              <a:extLst>
                <a:ext uri="{FF2B5EF4-FFF2-40B4-BE49-F238E27FC236}">
                  <a16:creationId xmlns:a16="http://schemas.microsoft.com/office/drawing/2014/main" id="{52874106-9739-F24E-B0DE-909803190B7C}"/>
                </a:ext>
              </a:extLst>
            </p:cNvPr>
            <p:cNvSpPr txBox="1"/>
            <p:nvPr/>
          </p:nvSpPr>
          <p:spPr>
            <a:xfrm>
              <a:off x="4787546" y="5000326"/>
              <a:ext cx="5325937" cy="840462"/>
            </a:xfrm>
            <a:prstGeom prst="rect">
              <a:avLst/>
            </a:prstGeom>
            <a:solidFill>
              <a:srgbClr val="811E17"/>
            </a:solidFill>
          </p:spPr>
          <p:txBody>
            <a:bodyPr wrap="square" rtlCol="0">
              <a:spAutoFit/>
            </a:bodyPr>
            <a:lstStyle/>
            <a:p>
              <a:pPr marL="310942" indent="-310942">
                <a:buFont typeface="Arial" charset="0"/>
                <a:buChar char="•"/>
              </a:pPr>
              <a:r>
                <a:rPr lang="fr-FR" sz="1451" dirty="0">
                  <a:solidFill>
                    <a:schemeClr val="bg1"/>
                  </a:solidFill>
                </a:rPr>
                <a:t>Passage du chemin vert (zone de rencontre)</a:t>
              </a:r>
            </a:p>
            <a:p>
              <a:pPr marL="310942" indent="-310942">
                <a:buFont typeface="Arial" charset="0"/>
                <a:buChar char="•"/>
              </a:pPr>
              <a:r>
                <a:rPr lang="fr-FR" sz="1451" dirty="0">
                  <a:solidFill>
                    <a:schemeClr val="bg1"/>
                  </a:solidFill>
                </a:rPr>
                <a:t>Passage sur le site de Solvay (négociation)</a:t>
              </a:r>
            </a:p>
            <a:p>
              <a:pPr marL="310942" indent="-310942">
                <a:buFont typeface="Arial" charset="0"/>
                <a:buChar char="•"/>
              </a:pPr>
              <a:r>
                <a:rPr lang="fr-FR" sz="1451" dirty="0">
                  <a:solidFill>
                    <a:schemeClr val="bg1"/>
                  </a:solidFill>
                </a:rPr>
                <a:t>Passage alternatif par la rue de </a:t>
              </a:r>
              <a:r>
                <a:rPr lang="fr-FR" sz="1451" dirty="0" err="1">
                  <a:solidFill>
                    <a:schemeClr val="bg1"/>
                  </a:solidFill>
                </a:rPr>
                <a:t>Ransbeeck</a:t>
              </a:r>
              <a:endParaRPr lang="fr-FR" sz="1451" dirty="0">
                <a:solidFill>
                  <a:schemeClr val="bg1"/>
                </a:solidFill>
              </a:endParaRPr>
            </a:p>
          </p:txBody>
        </p:sp>
        <p:pic>
          <p:nvPicPr>
            <p:cNvPr id="13" name="Image 12" descr="Une image contenant texte, carte&#10;&#10;Description générée automatiquement">
              <a:extLst>
                <a:ext uri="{FF2B5EF4-FFF2-40B4-BE49-F238E27FC236}">
                  <a16:creationId xmlns:a16="http://schemas.microsoft.com/office/drawing/2014/main" id="{C703859C-4B11-2D4E-BA4D-162FE0F4F54B}"/>
                </a:ext>
              </a:extLst>
            </p:cNvPr>
            <p:cNvPicPr>
              <a:picLocks noChangeAspect="1"/>
            </p:cNvPicPr>
            <p:nvPr/>
          </p:nvPicPr>
          <p:blipFill>
            <a:blip r:embed="rId3"/>
            <a:stretch>
              <a:fillRect/>
            </a:stretch>
          </p:blipFill>
          <p:spPr>
            <a:xfrm>
              <a:off x="4792339" y="1061489"/>
              <a:ext cx="5321145" cy="3762886"/>
            </a:xfrm>
            <a:prstGeom prst="rect">
              <a:avLst/>
            </a:prstGeom>
          </p:spPr>
        </p:pic>
      </p:grpSp>
      <p:grpSp>
        <p:nvGrpSpPr>
          <p:cNvPr id="14" name="Groupe 13">
            <a:extLst>
              <a:ext uri="{FF2B5EF4-FFF2-40B4-BE49-F238E27FC236}">
                <a16:creationId xmlns:a16="http://schemas.microsoft.com/office/drawing/2014/main" id="{B18B4EF7-FB44-4749-A05A-ED31336F3A8E}"/>
              </a:ext>
            </a:extLst>
          </p:cNvPr>
          <p:cNvGrpSpPr/>
          <p:nvPr/>
        </p:nvGrpSpPr>
        <p:grpSpPr>
          <a:xfrm>
            <a:off x="6881800" y="6142803"/>
            <a:ext cx="4930014" cy="668027"/>
            <a:chOff x="5248353" y="5760285"/>
            <a:chExt cx="6580172" cy="1019175"/>
          </a:xfrm>
        </p:grpSpPr>
        <p:pic>
          <p:nvPicPr>
            <p:cNvPr id="15" name="Image 14">
              <a:extLst>
                <a:ext uri="{FF2B5EF4-FFF2-40B4-BE49-F238E27FC236}">
                  <a16:creationId xmlns:a16="http://schemas.microsoft.com/office/drawing/2014/main" id="{B416A2AB-3F4B-3A4D-BEDD-4AD0421B2179}"/>
                </a:ext>
              </a:extLst>
            </p:cNvPr>
            <p:cNvPicPr>
              <a:picLocks noChangeAspect="1"/>
            </p:cNvPicPr>
            <p:nvPr/>
          </p:nvPicPr>
          <p:blipFill>
            <a:blip r:embed="rId4"/>
            <a:stretch>
              <a:fillRect/>
            </a:stretch>
          </p:blipFill>
          <p:spPr>
            <a:xfrm>
              <a:off x="5248353" y="5760285"/>
              <a:ext cx="5950667" cy="1019175"/>
            </a:xfrm>
            <a:prstGeom prst="rect">
              <a:avLst/>
            </a:prstGeom>
          </p:spPr>
        </p:pic>
        <p:pic>
          <p:nvPicPr>
            <p:cNvPr id="16" name="Image 15">
              <a:extLst>
                <a:ext uri="{FF2B5EF4-FFF2-40B4-BE49-F238E27FC236}">
                  <a16:creationId xmlns:a16="http://schemas.microsoft.com/office/drawing/2014/main" id="{2C821869-F578-EC42-84C9-F035860B93D3}"/>
                </a:ext>
              </a:extLst>
            </p:cNvPr>
            <p:cNvPicPr>
              <a:picLocks noChangeAspect="1"/>
            </p:cNvPicPr>
            <p:nvPr/>
          </p:nvPicPr>
          <p:blipFill>
            <a:blip r:embed="rId5"/>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31683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E6BEE410-E228-0045-817B-E5C5616D72F2}"/>
              </a:ext>
            </a:extLst>
          </p:cNvPr>
          <p:cNvPicPr>
            <a:picLocks noChangeAspect="1"/>
          </p:cNvPicPr>
          <p:nvPr/>
        </p:nvPicPr>
        <p:blipFill>
          <a:blip r:embed="rId2"/>
          <a:stretch>
            <a:fillRect/>
          </a:stretch>
        </p:blipFill>
        <p:spPr>
          <a:xfrm>
            <a:off x="1740888" y="0"/>
            <a:ext cx="8800112" cy="6283809"/>
          </a:xfrm>
          <a:prstGeom prst="rect">
            <a:avLst/>
          </a:prstGeom>
        </p:spPr>
      </p:pic>
      <p:grpSp>
        <p:nvGrpSpPr>
          <p:cNvPr id="13" name="Groupe 12">
            <a:extLst>
              <a:ext uri="{FF2B5EF4-FFF2-40B4-BE49-F238E27FC236}">
                <a16:creationId xmlns:a16="http://schemas.microsoft.com/office/drawing/2014/main" id="{4F0380FF-E7F6-3E40-999D-245E4C0DE4BD}"/>
              </a:ext>
            </a:extLst>
          </p:cNvPr>
          <p:cNvGrpSpPr/>
          <p:nvPr/>
        </p:nvGrpSpPr>
        <p:grpSpPr>
          <a:xfrm>
            <a:off x="6881800" y="6142803"/>
            <a:ext cx="4930014" cy="668027"/>
            <a:chOff x="5248353" y="5760285"/>
            <a:chExt cx="6580172" cy="1019175"/>
          </a:xfrm>
        </p:grpSpPr>
        <p:pic>
          <p:nvPicPr>
            <p:cNvPr id="14" name="Image 13">
              <a:extLst>
                <a:ext uri="{FF2B5EF4-FFF2-40B4-BE49-F238E27FC236}">
                  <a16:creationId xmlns:a16="http://schemas.microsoft.com/office/drawing/2014/main" id="{BC552E9F-738D-2F43-B9C0-DEFA1D46908C}"/>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5" name="Image 14">
              <a:extLst>
                <a:ext uri="{FF2B5EF4-FFF2-40B4-BE49-F238E27FC236}">
                  <a16:creationId xmlns:a16="http://schemas.microsoft.com/office/drawing/2014/main" id="{EA2F213E-ACC0-884B-AC73-B47A4FD378C2}"/>
                </a:ext>
              </a:extLst>
            </p:cNvPr>
            <p:cNvPicPr>
              <a:picLocks noChangeAspect="1"/>
            </p:cNvPicPr>
            <p:nvPr/>
          </p:nvPicPr>
          <p:blipFill>
            <a:blip r:embed="rId4"/>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1567663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795275C-D4EC-7C46-B89A-FC136DD478FF}"/>
              </a:ext>
            </a:extLst>
          </p:cNvPr>
          <p:cNvPicPr>
            <a:picLocks noChangeAspect="1"/>
          </p:cNvPicPr>
          <p:nvPr/>
        </p:nvPicPr>
        <p:blipFill>
          <a:blip r:embed="rId2"/>
          <a:stretch>
            <a:fillRect/>
          </a:stretch>
        </p:blipFill>
        <p:spPr>
          <a:xfrm>
            <a:off x="1735160" y="0"/>
            <a:ext cx="8602640" cy="6142801"/>
          </a:xfrm>
          <a:prstGeom prst="rect">
            <a:avLst/>
          </a:prstGeom>
        </p:spPr>
      </p:pic>
      <p:grpSp>
        <p:nvGrpSpPr>
          <p:cNvPr id="11" name="Groupe 10">
            <a:extLst>
              <a:ext uri="{FF2B5EF4-FFF2-40B4-BE49-F238E27FC236}">
                <a16:creationId xmlns:a16="http://schemas.microsoft.com/office/drawing/2014/main" id="{30F8DF28-97A2-0B47-9CE8-8C633CBDDCEB}"/>
              </a:ext>
            </a:extLst>
          </p:cNvPr>
          <p:cNvGrpSpPr/>
          <p:nvPr/>
        </p:nvGrpSpPr>
        <p:grpSpPr>
          <a:xfrm>
            <a:off x="6881800" y="6142803"/>
            <a:ext cx="4930014" cy="668027"/>
            <a:chOff x="5248353" y="5760285"/>
            <a:chExt cx="6580172" cy="1019175"/>
          </a:xfrm>
        </p:grpSpPr>
        <p:pic>
          <p:nvPicPr>
            <p:cNvPr id="12" name="Image 11">
              <a:extLst>
                <a:ext uri="{FF2B5EF4-FFF2-40B4-BE49-F238E27FC236}">
                  <a16:creationId xmlns:a16="http://schemas.microsoft.com/office/drawing/2014/main" id="{DA36F131-1CA4-B04B-92E9-03FA1405BE92}"/>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3" name="Image 12">
              <a:extLst>
                <a:ext uri="{FF2B5EF4-FFF2-40B4-BE49-F238E27FC236}">
                  <a16:creationId xmlns:a16="http://schemas.microsoft.com/office/drawing/2014/main" id="{A1D78E5B-4EE0-D545-80A2-21273E28DA50}"/>
                </a:ext>
              </a:extLst>
            </p:cNvPr>
            <p:cNvPicPr>
              <a:picLocks noChangeAspect="1"/>
            </p:cNvPicPr>
            <p:nvPr/>
          </p:nvPicPr>
          <p:blipFill>
            <a:blip r:embed="rId4"/>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2500534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3F2619-637A-5B4D-B960-D575B0515C6F}"/>
              </a:ext>
            </a:extLst>
          </p:cNvPr>
          <p:cNvPicPr>
            <a:picLocks noChangeAspect="1"/>
          </p:cNvPicPr>
          <p:nvPr/>
        </p:nvPicPr>
        <p:blipFill>
          <a:blip r:embed="rId2"/>
          <a:stretch>
            <a:fillRect/>
          </a:stretch>
        </p:blipFill>
        <p:spPr>
          <a:xfrm>
            <a:off x="1947934" y="0"/>
            <a:ext cx="8670080" cy="6189974"/>
          </a:xfrm>
          <a:prstGeom prst="rect">
            <a:avLst/>
          </a:prstGeom>
        </p:spPr>
      </p:pic>
      <p:grpSp>
        <p:nvGrpSpPr>
          <p:cNvPr id="11" name="Groupe 10">
            <a:extLst>
              <a:ext uri="{FF2B5EF4-FFF2-40B4-BE49-F238E27FC236}">
                <a16:creationId xmlns:a16="http://schemas.microsoft.com/office/drawing/2014/main" id="{BC3FCDCF-D7E6-EF47-8AD8-C378B78A135A}"/>
              </a:ext>
            </a:extLst>
          </p:cNvPr>
          <p:cNvGrpSpPr/>
          <p:nvPr/>
        </p:nvGrpSpPr>
        <p:grpSpPr>
          <a:xfrm>
            <a:off x="6881800" y="6142803"/>
            <a:ext cx="4930014" cy="668027"/>
            <a:chOff x="5248353" y="5760285"/>
            <a:chExt cx="6580172" cy="1019175"/>
          </a:xfrm>
        </p:grpSpPr>
        <p:pic>
          <p:nvPicPr>
            <p:cNvPr id="12" name="Image 11">
              <a:extLst>
                <a:ext uri="{FF2B5EF4-FFF2-40B4-BE49-F238E27FC236}">
                  <a16:creationId xmlns:a16="http://schemas.microsoft.com/office/drawing/2014/main" id="{F76ABEE8-74D8-2545-B228-D8437E75BF28}"/>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3" name="Image 12">
              <a:extLst>
                <a:ext uri="{FF2B5EF4-FFF2-40B4-BE49-F238E27FC236}">
                  <a16:creationId xmlns:a16="http://schemas.microsoft.com/office/drawing/2014/main" id="{86BEB193-7F9D-3245-85EC-F1750153F58D}"/>
                </a:ext>
              </a:extLst>
            </p:cNvPr>
            <p:cNvPicPr>
              <a:picLocks noChangeAspect="1"/>
            </p:cNvPicPr>
            <p:nvPr/>
          </p:nvPicPr>
          <p:blipFill>
            <a:blip r:embed="rId4"/>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1806158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pic>
        <p:nvPicPr>
          <p:cNvPr id="11" name="Image 10">
            <a:extLst>
              <a:ext uri="{FF2B5EF4-FFF2-40B4-BE49-F238E27FC236}">
                <a16:creationId xmlns:a16="http://schemas.microsoft.com/office/drawing/2014/main" id="{A75B80FD-1566-F54C-BBE8-1164862E8EB0}"/>
              </a:ext>
            </a:extLst>
          </p:cNvPr>
          <p:cNvPicPr/>
          <p:nvPr/>
        </p:nvPicPr>
        <p:blipFill>
          <a:blip r:embed="rId4">
            <a:extLst>
              <a:ext uri="{28A0092B-C50C-407E-A947-70E740481C1C}">
                <a14:useLocalDpi xmlns:a14="http://schemas.microsoft.com/office/drawing/2010/main" val="0"/>
              </a:ext>
            </a:extLst>
          </a:blip>
          <a:stretch>
            <a:fillRect/>
          </a:stretch>
        </p:blipFill>
        <p:spPr>
          <a:xfrm>
            <a:off x="229696" y="166433"/>
            <a:ext cx="5975305" cy="1799931"/>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4" y="401851"/>
            <a:ext cx="5626793" cy="1355698"/>
          </a:xfrm>
          <a:noFill/>
        </p:spPr>
        <p:txBody>
          <a:bodyPr anchor="ctr">
            <a:noAutofit/>
          </a:bodyPr>
          <a:lstStyle/>
          <a:p>
            <a:pPr>
              <a:lnSpc>
                <a:spcPct val="150000"/>
              </a:lnSpc>
            </a:pPr>
            <a:r>
              <a:rPr lang="fr-FR" sz="2800" b="1" cap="all" baseline="30000" dirty="0">
                <a:solidFill>
                  <a:schemeClr val="bg1"/>
                </a:solidFill>
              </a:rPr>
              <a:t> </a:t>
            </a:r>
            <a:r>
              <a:rPr lang="fr-FR" sz="2800" b="1" cap="all" dirty="0">
                <a:solidFill>
                  <a:schemeClr val="bg1"/>
                </a:solidFill>
              </a:rPr>
              <a:t>3</a:t>
            </a:r>
            <a:r>
              <a:rPr lang="fr-FR" sz="2800" b="1" cap="all" baseline="30000" dirty="0">
                <a:solidFill>
                  <a:schemeClr val="bg1"/>
                </a:solidFill>
              </a:rPr>
              <a:t>ème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01.02.2020</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0D6F4E4-1194-C84A-B540-DF3A69BCA2AE}"/>
              </a:ext>
            </a:extLst>
          </p:cNvPr>
          <p:cNvPicPr>
            <a:picLocks noChangeAspect="1"/>
          </p:cNvPicPr>
          <p:nvPr/>
        </p:nvPicPr>
        <p:blipFill>
          <a:blip r:embed="rId5"/>
          <a:stretch>
            <a:fillRect/>
          </a:stretch>
        </p:blipFill>
        <p:spPr>
          <a:xfrm rot="319486">
            <a:off x="8790493" y="252806"/>
            <a:ext cx="2001410" cy="3009485"/>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21" name="Image 20">
            <a:extLst>
              <a:ext uri="{FF2B5EF4-FFF2-40B4-BE49-F238E27FC236}">
                <a16:creationId xmlns:a16="http://schemas.microsoft.com/office/drawing/2014/main" id="{C4E4855E-BB97-B14E-8695-6D455F695995}"/>
              </a:ext>
            </a:extLst>
          </p:cNvPr>
          <p:cNvPicPr>
            <a:picLocks noChangeAspect="1"/>
          </p:cNvPicPr>
          <p:nvPr/>
        </p:nvPicPr>
        <p:blipFill>
          <a:blip r:embed="rId6"/>
          <a:stretch>
            <a:fillRect/>
          </a:stretch>
        </p:blipFill>
        <p:spPr>
          <a:xfrm>
            <a:off x="5186855" y="3130480"/>
            <a:ext cx="3119080" cy="2074295"/>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23" name="Image 22">
            <a:extLst>
              <a:ext uri="{FF2B5EF4-FFF2-40B4-BE49-F238E27FC236}">
                <a16:creationId xmlns:a16="http://schemas.microsoft.com/office/drawing/2014/main" id="{F8C86952-3701-4A41-A9A3-3FC68AB35A71}"/>
              </a:ext>
            </a:extLst>
          </p:cNvPr>
          <p:cNvPicPr>
            <a:picLocks noChangeAspect="1"/>
          </p:cNvPicPr>
          <p:nvPr/>
        </p:nvPicPr>
        <p:blipFill>
          <a:blip r:embed="rId7"/>
          <a:stretch>
            <a:fillRect/>
          </a:stretch>
        </p:blipFill>
        <p:spPr>
          <a:xfrm rot="21446537">
            <a:off x="2702371" y="2264457"/>
            <a:ext cx="3396775" cy="2135316"/>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5" name="Image 4">
            <a:extLst>
              <a:ext uri="{FF2B5EF4-FFF2-40B4-BE49-F238E27FC236}">
                <a16:creationId xmlns:a16="http://schemas.microsoft.com/office/drawing/2014/main" id="{8809E68C-22B6-2746-8791-B05D1B105E21}"/>
              </a:ext>
            </a:extLst>
          </p:cNvPr>
          <p:cNvPicPr>
            <a:picLocks noChangeAspect="1"/>
          </p:cNvPicPr>
          <p:nvPr/>
        </p:nvPicPr>
        <p:blipFill>
          <a:blip r:embed="rId8"/>
          <a:stretch>
            <a:fillRect/>
          </a:stretch>
        </p:blipFill>
        <p:spPr>
          <a:xfrm rot="236706">
            <a:off x="301974" y="3120839"/>
            <a:ext cx="3331935" cy="2215851"/>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17" name="Image 16">
            <a:extLst>
              <a:ext uri="{FF2B5EF4-FFF2-40B4-BE49-F238E27FC236}">
                <a16:creationId xmlns:a16="http://schemas.microsoft.com/office/drawing/2014/main" id="{AE63E133-AABE-534B-9F21-2B1CDC537188}"/>
              </a:ext>
            </a:extLst>
          </p:cNvPr>
          <p:cNvPicPr>
            <a:picLocks noChangeAspect="1"/>
          </p:cNvPicPr>
          <p:nvPr/>
        </p:nvPicPr>
        <p:blipFill rotWithShape="1">
          <a:blip r:embed="rId9"/>
          <a:srcRect l="18440" t="14813" r="3321" b="5865"/>
          <a:stretch/>
        </p:blipFill>
        <p:spPr>
          <a:xfrm>
            <a:off x="8190069" y="3640631"/>
            <a:ext cx="3193065" cy="2152887"/>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09520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04668BB-3E44-9A48-BCB2-92EF05722694}"/>
              </a:ext>
            </a:extLst>
          </p:cNvPr>
          <p:cNvSpPr/>
          <p:nvPr/>
        </p:nvSpPr>
        <p:spPr>
          <a:xfrm flipV="1">
            <a:off x="0" y="2188088"/>
            <a:ext cx="12191999" cy="2744430"/>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503D5FD7-F9DE-A043-896B-AAF219C4102D}"/>
              </a:ext>
            </a:extLst>
          </p:cNvPr>
          <p:cNvPicPr>
            <a:picLocks noChangeAspect="1"/>
          </p:cNvPicPr>
          <p:nvPr/>
        </p:nvPicPr>
        <p:blipFill>
          <a:blip r:embed="rId2"/>
          <a:stretch>
            <a:fillRect/>
          </a:stretch>
        </p:blipFill>
        <p:spPr>
          <a:xfrm>
            <a:off x="8724301" y="5108309"/>
            <a:ext cx="1066800" cy="1066800"/>
          </a:xfrm>
          <a:prstGeom prst="rect">
            <a:avLst/>
          </a:prstGeom>
        </p:spPr>
      </p:pic>
      <p:pic>
        <p:nvPicPr>
          <p:cNvPr id="18" name="Image 17">
            <a:extLst>
              <a:ext uri="{FF2B5EF4-FFF2-40B4-BE49-F238E27FC236}">
                <a16:creationId xmlns:a16="http://schemas.microsoft.com/office/drawing/2014/main" id="{6BA96014-96BD-404A-B867-E831AAC8F3B7}"/>
              </a:ext>
            </a:extLst>
          </p:cNvPr>
          <p:cNvPicPr>
            <a:picLocks noChangeAspect="1"/>
          </p:cNvPicPr>
          <p:nvPr/>
        </p:nvPicPr>
        <p:blipFill>
          <a:blip r:embed="rId3"/>
          <a:stretch>
            <a:fillRect/>
          </a:stretch>
        </p:blipFill>
        <p:spPr>
          <a:xfrm>
            <a:off x="10043790" y="316540"/>
            <a:ext cx="1248420" cy="1248420"/>
          </a:xfrm>
          <a:prstGeom prst="rect">
            <a:avLst/>
          </a:prstGeom>
        </p:spPr>
      </p:pic>
      <p:pic>
        <p:nvPicPr>
          <p:cNvPr id="24" name="Image 23">
            <a:extLst>
              <a:ext uri="{FF2B5EF4-FFF2-40B4-BE49-F238E27FC236}">
                <a16:creationId xmlns:a16="http://schemas.microsoft.com/office/drawing/2014/main" id="{82FA483B-FD49-784D-A77F-24AD57ED0FB2}"/>
              </a:ext>
            </a:extLst>
          </p:cNvPr>
          <p:cNvPicPr>
            <a:picLocks noChangeAspect="1"/>
          </p:cNvPicPr>
          <p:nvPr/>
        </p:nvPicPr>
        <p:blipFill>
          <a:blip r:embed="rId4"/>
          <a:stretch>
            <a:fillRect/>
          </a:stretch>
        </p:blipFill>
        <p:spPr>
          <a:xfrm>
            <a:off x="6520666" y="1625863"/>
            <a:ext cx="5113911" cy="3400926"/>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5" name="Image 4">
            <a:extLst>
              <a:ext uri="{FF2B5EF4-FFF2-40B4-BE49-F238E27FC236}">
                <a16:creationId xmlns:a16="http://schemas.microsoft.com/office/drawing/2014/main" id="{4D5E1313-0749-904B-BF1A-79CA1C6BAF16}"/>
              </a:ext>
            </a:extLst>
          </p:cNvPr>
          <p:cNvPicPr>
            <a:picLocks noChangeAspect="1"/>
          </p:cNvPicPr>
          <p:nvPr/>
        </p:nvPicPr>
        <p:blipFill>
          <a:blip r:embed="rId5"/>
          <a:stretch>
            <a:fillRect/>
          </a:stretch>
        </p:blipFill>
        <p:spPr>
          <a:xfrm rot="21352487">
            <a:off x="4675087" y="2685602"/>
            <a:ext cx="3462596" cy="2302744"/>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3" name="Image 2">
            <a:extLst>
              <a:ext uri="{FF2B5EF4-FFF2-40B4-BE49-F238E27FC236}">
                <a16:creationId xmlns:a16="http://schemas.microsoft.com/office/drawing/2014/main" id="{6F93AC3E-7284-1549-BAE7-052D36A01C87}"/>
              </a:ext>
            </a:extLst>
          </p:cNvPr>
          <p:cNvPicPr>
            <a:picLocks noChangeAspect="1"/>
          </p:cNvPicPr>
          <p:nvPr/>
        </p:nvPicPr>
        <p:blipFill>
          <a:blip r:embed="rId6"/>
          <a:stretch>
            <a:fillRect/>
          </a:stretch>
        </p:blipFill>
        <p:spPr>
          <a:xfrm rot="173657">
            <a:off x="333299" y="2158697"/>
            <a:ext cx="2825807" cy="1879258"/>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grpSp>
        <p:nvGrpSpPr>
          <p:cNvPr id="12" name="Groupe 11">
            <a:extLst>
              <a:ext uri="{FF2B5EF4-FFF2-40B4-BE49-F238E27FC236}">
                <a16:creationId xmlns:a16="http://schemas.microsoft.com/office/drawing/2014/main" id="{4329F411-6DA1-B947-84C0-41B73902F453}"/>
              </a:ext>
            </a:extLst>
          </p:cNvPr>
          <p:cNvGrpSpPr/>
          <p:nvPr/>
        </p:nvGrpSpPr>
        <p:grpSpPr>
          <a:xfrm>
            <a:off x="6881800" y="6142803"/>
            <a:ext cx="4930014" cy="668027"/>
            <a:chOff x="5248353" y="5760285"/>
            <a:chExt cx="6580172" cy="1019175"/>
          </a:xfrm>
        </p:grpSpPr>
        <p:pic>
          <p:nvPicPr>
            <p:cNvPr id="13" name="Image 12">
              <a:extLst>
                <a:ext uri="{FF2B5EF4-FFF2-40B4-BE49-F238E27FC236}">
                  <a16:creationId xmlns:a16="http://schemas.microsoft.com/office/drawing/2014/main" id="{12EEE362-A4B2-6F4E-8B33-BD78605568A6}"/>
                </a:ext>
              </a:extLst>
            </p:cNvPr>
            <p:cNvPicPr>
              <a:picLocks noChangeAspect="1"/>
            </p:cNvPicPr>
            <p:nvPr/>
          </p:nvPicPr>
          <p:blipFill>
            <a:blip r:embed="rId7"/>
            <a:stretch>
              <a:fillRect/>
            </a:stretch>
          </p:blipFill>
          <p:spPr>
            <a:xfrm>
              <a:off x="5248353" y="5760285"/>
              <a:ext cx="5950667" cy="1019175"/>
            </a:xfrm>
            <a:prstGeom prst="rect">
              <a:avLst/>
            </a:prstGeom>
          </p:spPr>
        </p:pic>
        <p:pic>
          <p:nvPicPr>
            <p:cNvPr id="15" name="Image 14">
              <a:extLst>
                <a:ext uri="{FF2B5EF4-FFF2-40B4-BE49-F238E27FC236}">
                  <a16:creationId xmlns:a16="http://schemas.microsoft.com/office/drawing/2014/main" id="{961F1C25-7212-BF4E-961E-E5D9F5DFE939}"/>
                </a:ext>
              </a:extLst>
            </p:cNvPr>
            <p:cNvPicPr>
              <a:picLocks noChangeAspect="1"/>
            </p:cNvPicPr>
            <p:nvPr/>
          </p:nvPicPr>
          <p:blipFill>
            <a:blip r:embed="rId8"/>
            <a:stretch>
              <a:fillRect/>
            </a:stretch>
          </p:blipFill>
          <p:spPr>
            <a:xfrm>
              <a:off x="9221228" y="5832251"/>
              <a:ext cx="2607297" cy="875241"/>
            </a:xfrm>
            <a:prstGeom prst="rect">
              <a:avLst/>
            </a:prstGeom>
          </p:spPr>
        </p:pic>
      </p:grpSp>
      <p:pic>
        <p:nvPicPr>
          <p:cNvPr id="10" name="Image 9">
            <a:extLst>
              <a:ext uri="{FF2B5EF4-FFF2-40B4-BE49-F238E27FC236}">
                <a16:creationId xmlns:a16="http://schemas.microsoft.com/office/drawing/2014/main" id="{E3384A4D-CCC1-B440-B093-5605AEFFD60B}"/>
              </a:ext>
            </a:extLst>
          </p:cNvPr>
          <p:cNvPicPr>
            <a:picLocks noChangeAspect="1"/>
          </p:cNvPicPr>
          <p:nvPr/>
        </p:nvPicPr>
        <p:blipFill rotWithShape="1">
          <a:blip r:embed="rId9"/>
          <a:srcRect l="2158" t="8504" r="11491" b="7730"/>
          <a:stretch/>
        </p:blipFill>
        <p:spPr>
          <a:xfrm rot="5400000">
            <a:off x="2852164" y="3688159"/>
            <a:ext cx="2656188" cy="1932522"/>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6980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3" name="ZoneTexte 2">
            <a:extLst>
              <a:ext uri="{FF2B5EF4-FFF2-40B4-BE49-F238E27FC236}">
                <a16:creationId xmlns:a16="http://schemas.microsoft.com/office/drawing/2014/main" id="{FEC7DBBB-BE51-704B-9578-CD8C6F2CE18B}"/>
              </a:ext>
            </a:extLst>
          </p:cNvPr>
          <p:cNvSpPr txBox="1"/>
          <p:nvPr/>
        </p:nvSpPr>
        <p:spPr>
          <a:xfrm>
            <a:off x="326534" y="3127600"/>
            <a:ext cx="11091553" cy="2308324"/>
          </a:xfrm>
          <a:prstGeom prst="rect">
            <a:avLst/>
          </a:prstGeom>
          <a:noFill/>
        </p:spPr>
        <p:txBody>
          <a:bodyPr wrap="square" rtlCol="0">
            <a:spAutoFit/>
          </a:bodyPr>
          <a:lstStyle/>
          <a:p>
            <a:pPr algn="just"/>
            <a:r>
              <a:rPr lang="fr-BE" dirty="0"/>
              <a:t>En 2019, une étude technique a été menée sur l'impact, les avantages et les inconvénients des différents modes de transport pour une liaison entre la place Rogier, dans le centre-ville, et </a:t>
            </a:r>
            <a:r>
              <a:rPr lang="fr-BE" dirty="0" err="1"/>
              <a:t>Neder</a:t>
            </a:r>
            <a:r>
              <a:rPr lang="fr-BE" dirty="0"/>
              <a:t>-Over-</a:t>
            </a:r>
            <a:r>
              <a:rPr lang="fr-BE" dirty="0" err="1"/>
              <a:t>Heembeek</a:t>
            </a:r>
            <a:r>
              <a:rPr lang="fr-BE" dirty="0"/>
              <a:t>. Cette étude avait deux objectifs : approuver le tram comme mode de transport et définir le tracé. Le tram a été approuvé, car les autres modes de transport avaient une capacité trop limitée. En ce qui concerne le tracé, une analyse « multicritère » a été réalisée, identifiant quelque 25 critères. Chaque partenaire (région, STIB, conseil communal et habitants) devait indiquer les critères qu'il considérait comme prioritaires. Il est apparu que la priorité a été donnée à l'utilisation, à la facilité d’accès aux centres régionaux et à la vitesse. C'est la première fois qu'une nouvelle ligne de tram à Bruxelles est déterminée par une telle analyse multicritère. </a:t>
            </a:r>
          </a:p>
        </p:txBody>
      </p:sp>
      <p:pic>
        <p:nvPicPr>
          <p:cNvPr id="15" name="Image 14">
            <a:extLst>
              <a:ext uri="{FF2B5EF4-FFF2-40B4-BE49-F238E27FC236}">
                <a16:creationId xmlns:a16="http://schemas.microsoft.com/office/drawing/2014/main" id="{5F9E50CF-FFE4-3C48-A60D-605157B156E3}"/>
              </a:ext>
            </a:extLst>
          </p:cNvPr>
          <p:cNvPicPr/>
          <p:nvPr/>
        </p:nvPicPr>
        <p:blipFill>
          <a:blip r:embed="rId4">
            <a:extLst>
              <a:ext uri="{28A0092B-C50C-407E-A947-70E740481C1C}">
                <a14:useLocalDpi xmlns:a14="http://schemas.microsoft.com/office/drawing/2010/main" val="0"/>
              </a:ext>
            </a:extLst>
          </a:blip>
          <a:stretch>
            <a:fillRect/>
          </a:stretch>
        </p:blipFill>
        <p:spPr>
          <a:xfrm>
            <a:off x="73627" y="264967"/>
            <a:ext cx="6813556" cy="2108582"/>
          </a:xfrm>
          <a:prstGeom prst="rect">
            <a:avLst/>
          </a:prstGeom>
          <a:solidFill>
            <a:schemeClr val="bg1"/>
          </a:solidFill>
        </p:spPr>
      </p:pic>
      <p:sp>
        <p:nvSpPr>
          <p:cNvPr id="16" name="Titre 1">
            <a:extLst>
              <a:ext uri="{FF2B5EF4-FFF2-40B4-BE49-F238E27FC236}">
                <a16:creationId xmlns:a16="http://schemas.microsoft.com/office/drawing/2014/main" id="{91A9DDA8-E9E7-1949-ACB5-9ECB45174455}"/>
              </a:ext>
            </a:extLst>
          </p:cNvPr>
          <p:cNvSpPr>
            <a:spLocks noGrp="1"/>
          </p:cNvSpPr>
          <p:nvPr>
            <p:ph type="ctrTitle"/>
          </p:nvPr>
        </p:nvSpPr>
        <p:spPr>
          <a:xfrm>
            <a:off x="326534" y="401850"/>
            <a:ext cx="5626793" cy="1903605"/>
          </a:xfrm>
          <a:noFill/>
        </p:spPr>
        <p:txBody>
          <a:bodyPr anchor="ctr">
            <a:noAutofit/>
          </a:bodyPr>
          <a:lstStyle/>
          <a:p>
            <a:pPr>
              <a:lnSpc>
                <a:spcPct val="150000"/>
              </a:lnSpc>
            </a:pPr>
            <a:r>
              <a:rPr lang="fr-FR" sz="2800" b="1" cap="all" dirty="0">
                <a:solidFill>
                  <a:schemeClr val="bg1"/>
                </a:solidFill>
              </a:rPr>
              <a:t>Quelle méthodologie participative pour ce projet ? </a:t>
            </a:r>
            <a:endParaRPr lang="fr-FR" sz="2800" b="1" dirty="0">
              <a:solidFill>
                <a:schemeClr val="bg1"/>
              </a:solidFill>
            </a:endParaRPr>
          </a:p>
        </p:txBody>
      </p:sp>
    </p:spTree>
    <p:extLst>
      <p:ext uri="{BB962C8B-B14F-4D97-AF65-F5344CB8AC3E}">
        <p14:creationId xmlns:p14="http://schemas.microsoft.com/office/powerpoint/2010/main" val="3477483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2" name="Rectangle 1">
            <a:extLst>
              <a:ext uri="{FF2B5EF4-FFF2-40B4-BE49-F238E27FC236}">
                <a16:creationId xmlns:a16="http://schemas.microsoft.com/office/drawing/2014/main" id="{1DE50788-3BEE-1544-A156-63C9F7F339AB}"/>
              </a:ext>
            </a:extLst>
          </p:cNvPr>
          <p:cNvSpPr/>
          <p:nvPr/>
        </p:nvSpPr>
        <p:spPr>
          <a:xfrm>
            <a:off x="326533" y="2609612"/>
            <a:ext cx="11092181" cy="3139321"/>
          </a:xfrm>
          <a:prstGeom prst="rect">
            <a:avLst/>
          </a:prstGeom>
        </p:spPr>
        <p:txBody>
          <a:bodyPr wrap="square">
            <a:spAutoFit/>
          </a:bodyPr>
          <a:lstStyle/>
          <a:p>
            <a:pPr algn="just"/>
            <a:r>
              <a:rPr lang="fr-BE" dirty="0"/>
              <a:t>La participation citoyenne a été centrale dans cette phase du projet. La Région, la ville de Bruxelles, la STIB ainsi que les citoyens et les entreprises ont tous été réunis pour déterminer, en concertation, le nouveau tracé de la ligne de tram. Un comité de pilotage s'est également réuni cinq fois entre juin et décembre 2019 pour parvenir à un consensus sur un tracé. Ce comité comprenait également 8 volontaires de </a:t>
            </a:r>
            <a:r>
              <a:rPr lang="fr-BE" dirty="0" err="1"/>
              <a:t>Neder</a:t>
            </a:r>
            <a:r>
              <a:rPr lang="fr-BE" dirty="0"/>
              <a:t>-Over-</a:t>
            </a:r>
            <a:r>
              <a:rPr lang="fr-BE" dirty="0" err="1"/>
              <a:t>Heembeek</a:t>
            </a:r>
            <a:r>
              <a:rPr lang="fr-BE" dirty="0"/>
              <a:t>, qui ont été sélectionnés en fonction de leur âge, sexe, lieu de résidence et moyen de transport.</a:t>
            </a:r>
          </a:p>
          <a:p>
            <a:pPr algn="just"/>
            <a:endParaRPr lang="fr-BE" dirty="0"/>
          </a:p>
          <a:p>
            <a:pPr algn="just"/>
            <a:r>
              <a:rPr lang="fr-BE" dirty="0"/>
              <a:t>La participation des citoyens s'est également faite au travers d'une enquête en ligne que les Bruxellois pouvaient remplir sur le site web de la ville de Bruxelles. Outre les réunions du comité de pilotage, l'évolution du tracé à déterminer a toujours été communiquée aux citoyens de manière claire et transparente lors de rencontres de citoyennes. La première a eu lieu le 19 septembre 2019, la deuxième le 30 novembre 2019 et la troisième le 1er février.</a:t>
            </a:r>
          </a:p>
        </p:txBody>
      </p:sp>
      <p:pic>
        <p:nvPicPr>
          <p:cNvPr id="11" name="Image 10">
            <a:extLst>
              <a:ext uri="{FF2B5EF4-FFF2-40B4-BE49-F238E27FC236}">
                <a16:creationId xmlns:a16="http://schemas.microsoft.com/office/drawing/2014/main" id="{A75B80FD-1566-F54C-BBE8-1164862E8EB0}"/>
              </a:ext>
            </a:extLst>
          </p:cNvPr>
          <p:cNvPicPr/>
          <p:nvPr/>
        </p:nvPicPr>
        <p:blipFill>
          <a:blip r:embed="rId4">
            <a:extLst>
              <a:ext uri="{28A0092B-C50C-407E-A947-70E740481C1C}">
                <a14:useLocalDpi xmlns:a14="http://schemas.microsoft.com/office/drawing/2010/main" val="0"/>
              </a:ext>
            </a:extLst>
          </a:blip>
          <a:stretch>
            <a:fillRect/>
          </a:stretch>
        </p:blipFill>
        <p:spPr>
          <a:xfrm>
            <a:off x="73627" y="264967"/>
            <a:ext cx="6576555" cy="1801339"/>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3" y="213833"/>
            <a:ext cx="5626793" cy="1903605"/>
          </a:xfrm>
          <a:noFill/>
        </p:spPr>
        <p:txBody>
          <a:bodyPr anchor="ctr">
            <a:noAutofit/>
          </a:bodyPr>
          <a:lstStyle/>
          <a:p>
            <a:pPr>
              <a:lnSpc>
                <a:spcPct val="150000"/>
              </a:lnSpc>
            </a:pPr>
            <a:r>
              <a:rPr lang="fr-FR" sz="2800" b="1" cap="all" dirty="0">
                <a:solidFill>
                  <a:schemeClr val="bg1"/>
                </a:solidFill>
              </a:rPr>
              <a:t>Et la participation citoyenne ? </a:t>
            </a:r>
            <a:endParaRPr lang="fr-FR" sz="2800" b="1" dirty="0">
              <a:solidFill>
                <a:schemeClr val="bg1"/>
              </a:solidFill>
            </a:endParaRPr>
          </a:p>
        </p:txBody>
      </p:sp>
    </p:spTree>
    <p:extLst>
      <p:ext uri="{BB962C8B-B14F-4D97-AF65-F5344CB8AC3E}">
        <p14:creationId xmlns:p14="http://schemas.microsoft.com/office/powerpoint/2010/main" val="3784142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FAE317BA-D9D5-2943-843E-12D5C86CE93E}"/>
              </a:ext>
            </a:extLst>
          </p:cNvPr>
          <p:cNvGrpSpPr/>
          <p:nvPr/>
        </p:nvGrpSpPr>
        <p:grpSpPr>
          <a:xfrm>
            <a:off x="6881800" y="6142803"/>
            <a:ext cx="4930014" cy="668027"/>
            <a:chOff x="5248353" y="5760285"/>
            <a:chExt cx="6580172" cy="1019175"/>
          </a:xfrm>
        </p:grpSpPr>
        <p:pic>
          <p:nvPicPr>
            <p:cNvPr id="9" name="Image 8">
              <a:extLst>
                <a:ext uri="{FF2B5EF4-FFF2-40B4-BE49-F238E27FC236}">
                  <a16:creationId xmlns:a16="http://schemas.microsoft.com/office/drawing/2014/main" id="{4E807C5A-3194-6046-990F-0F007CE26B2B}"/>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9D42F1A3-920C-D34A-B5FB-4E0FF204FC8C}"/>
                </a:ext>
              </a:extLst>
            </p:cNvPr>
            <p:cNvPicPr>
              <a:picLocks noChangeAspect="1"/>
            </p:cNvPicPr>
            <p:nvPr/>
          </p:nvPicPr>
          <p:blipFill>
            <a:blip r:embed="rId3"/>
            <a:stretch>
              <a:fillRect/>
            </a:stretch>
          </p:blipFill>
          <p:spPr>
            <a:xfrm>
              <a:off x="9221228" y="5832251"/>
              <a:ext cx="2607297" cy="875241"/>
            </a:xfrm>
            <a:prstGeom prst="rect">
              <a:avLst/>
            </a:prstGeom>
          </p:spPr>
        </p:pic>
      </p:grpSp>
      <p:pic>
        <p:nvPicPr>
          <p:cNvPr id="6" name="Image 5">
            <a:extLst>
              <a:ext uri="{FF2B5EF4-FFF2-40B4-BE49-F238E27FC236}">
                <a16:creationId xmlns:a16="http://schemas.microsoft.com/office/drawing/2014/main" id="{EB911608-7682-1640-9478-D46C176F2A8A}"/>
              </a:ext>
            </a:extLst>
          </p:cNvPr>
          <p:cNvPicPr>
            <a:picLocks noChangeAspect="1"/>
          </p:cNvPicPr>
          <p:nvPr/>
        </p:nvPicPr>
        <p:blipFill>
          <a:blip r:embed="rId4"/>
          <a:stretch>
            <a:fillRect/>
          </a:stretch>
        </p:blipFill>
        <p:spPr>
          <a:xfrm>
            <a:off x="1626918" y="95004"/>
            <a:ext cx="8331809" cy="6000628"/>
          </a:xfrm>
          <a:prstGeom prst="rect">
            <a:avLst/>
          </a:prstGeom>
        </p:spPr>
      </p:pic>
    </p:spTree>
    <p:extLst>
      <p:ext uri="{BB962C8B-B14F-4D97-AF65-F5344CB8AC3E}">
        <p14:creationId xmlns:p14="http://schemas.microsoft.com/office/powerpoint/2010/main" val="4020582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2" name="Rectangle 1">
            <a:extLst>
              <a:ext uri="{FF2B5EF4-FFF2-40B4-BE49-F238E27FC236}">
                <a16:creationId xmlns:a16="http://schemas.microsoft.com/office/drawing/2014/main" id="{1DE50788-3BEE-1544-A156-63C9F7F339AB}"/>
              </a:ext>
            </a:extLst>
          </p:cNvPr>
          <p:cNvSpPr/>
          <p:nvPr/>
        </p:nvSpPr>
        <p:spPr>
          <a:xfrm>
            <a:off x="326534" y="2819599"/>
            <a:ext cx="8544334" cy="2308324"/>
          </a:xfrm>
          <a:prstGeom prst="rect">
            <a:avLst/>
          </a:prstGeom>
        </p:spPr>
        <p:txBody>
          <a:bodyPr wrap="square">
            <a:spAutoFit/>
          </a:bodyPr>
          <a:lstStyle/>
          <a:p>
            <a:r>
              <a:rPr lang="fr-BE" dirty="0"/>
              <a:t>Consultez </a:t>
            </a:r>
            <a:r>
              <a:rPr lang="fr-BE" dirty="0">
                <a:hlinkClick r:id="rId4">
                  <a:extLst>
                    <a:ext uri="{A12FA001-AC4F-418D-AE19-62706E023703}">
                      <ahyp:hlinkClr xmlns:ahyp="http://schemas.microsoft.com/office/drawing/2018/hyperlinkcolor" val="tx"/>
                    </a:ext>
                  </a:extLst>
                </a:hlinkClick>
              </a:rPr>
              <a:t>le compte rendu</a:t>
            </a:r>
            <a:r>
              <a:rPr lang="fr-BE" dirty="0">
                <a:hlinkClick r:id="rId4">
                  <a:extLst>
                    <a:ext uri="{A12FA001-AC4F-418D-AE19-62706E023703}">
                      <ahyp:hlinkClr xmlns:ahyp="http://schemas.microsoft.com/office/drawing/2018/hyperlinkcolor" val="tx"/>
                    </a:ext>
                  </a:extLst>
                </a:hlinkClick>
              </a:rPr>
              <a:t> </a:t>
            </a:r>
            <a:r>
              <a:rPr lang="fr-BE" dirty="0"/>
              <a:t>de la soirée et notamment les réponses aux nombreuses questions posées ce soir-là.</a:t>
            </a:r>
            <a:br>
              <a:rPr lang="fr-BE" dirty="0"/>
            </a:br>
            <a:endParaRPr lang="fr-BE" dirty="0"/>
          </a:p>
          <a:p>
            <a:r>
              <a:rPr lang="fr-BE" dirty="0"/>
              <a:t>Les citoyens présents ont également été interrogés sur différentes thématiques permettant d’établir les critères importants à leurs yeux lors de l’élaboration d’une nouvelle ligne de tram. Comme pour l’enquête en ligne et l’enquête de terrain réalisées en octobre, ces réponses ont vocation à aider le panel citoyen ainsi que la Ville de Bruxelles à pondérer leur grille d’analyse multicritères. </a:t>
            </a:r>
          </a:p>
        </p:txBody>
      </p:sp>
      <p:pic>
        <p:nvPicPr>
          <p:cNvPr id="11" name="Image 10">
            <a:extLst>
              <a:ext uri="{FF2B5EF4-FFF2-40B4-BE49-F238E27FC236}">
                <a16:creationId xmlns:a16="http://schemas.microsoft.com/office/drawing/2014/main" id="{A75B80FD-1566-F54C-BBE8-1164862E8EB0}"/>
              </a:ext>
            </a:extLst>
          </p:cNvPr>
          <p:cNvPicPr/>
          <p:nvPr/>
        </p:nvPicPr>
        <p:blipFill>
          <a:blip r:embed="rId5">
            <a:extLst>
              <a:ext uri="{28A0092B-C50C-407E-A947-70E740481C1C}">
                <a14:useLocalDpi xmlns:a14="http://schemas.microsoft.com/office/drawing/2010/main" val="0"/>
              </a:ext>
            </a:extLst>
          </a:blip>
          <a:stretch>
            <a:fillRect/>
          </a:stretch>
        </p:blipFill>
        <p:spPr>
          <a:xfrm>
            <a:off x="73627" y="169729"/>
            <a:ext cx="6048277" cy="1813215"/>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4" y="401851"/>
            <a:ext cx="5626793" cy="1355698"/>
          </a:xfrm>
          <a:noFill/>
        </p:spPr>
        <p:txBody>
          <a:bodyPr anchor="ctr">
            <a:noAutofit/>
          </a:bodyPr>
          <a:lstStyle/>
          <a:p>
            <a:pPr>
              <a:lnSpc>
                <a:spcPct val="150000"/>
              </a:lnSpc>
            </a:pPr>
            <a:r>
              <a:rPr lang="fr-FR" sz="2800" b="1" cap="all" dirty="0">
                <a:solidFill>
                  <a:schemeClr val="bg1"/>
                </a:solidFill>
              </a:rPr>
              <a:t>1</a:t>
            </a:r>
            <a:r>
              <a:rPr lang="fr-FR" sz="2800" b="1" cap="all" baseline="30000" dirty="0">
                <a:solidFill>
                  <a:schemeClr val="bg1"/>
                </a:solidFill>
              </a:rPr>
              <a:t>ère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18.09.2019</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68B99CFD-6D2C-6048-9F9E-B527CB9CBC1A}"/>
              </a:ext>
            </a:extLst>
          </p:cNvPr>
          <p:cNvSpPr/>
          <p:nvPr/>
        </p:nvSpPr>
        <p:spPr>
          <a:xfrm>
            <a:off x="9286504" y="264968"/>
            <a:ext cx="2755076" cy="6494085"/>
          </a:xfrm>
          <a:prstGeom prst="rect">
            <a:avLst/>
          </a:prstGeom>
        </p:spPr>
        <p:txBody>
          <a:bodyPr wrap="square">
            <a:spAutoFit/>
          </a:bodyPr>
          <a:lstStyle/>
          <a:p>
            <a:r>
              <a:rPr lang="fr-FR" sz="1600" b="1" dirty="0"/>
              <a:t>18.09.19</a:t>
            </a:r>
          </a:p>
          <a:p>
            <a:r>
              <a:rPr lang="fr-FR" sz="1600" dirty="0"/>
              <a:t>Rue Saints Pierre et Paul 15, 1120 </a:t>
            </a:r>
            <a:r>
              <a:rPr lang="fr-FR" sz="1600" dirty="0" err="1"/>
              <a:t>Neder</a:t>
            </a:r>
            <a:r>
              <a:rPr lang="fr-FR" sz="1600" dirty="0"/>
              <a:t>-Over-</a:t>
            </a:r>
            <a:r>
              <a:rPr lang="fr-FR" sz="1600" dirty="0" err="1"/>
              <a:t>Heembeek</a:t>
            </a:r>
            <a:r>
              <a:rPr lang="fr-FR" sz="1600" dirty="0"/>
              <a:t>: 19h30 – 22h30</a:t>
            </a:r>
            <a:endParaRPr lang="fr-BE" sz="1600" dirty="0"/>
          </a:p>
          <a:p>
            <a:endParaRPr lang="fr-FR" sz="1600" b="1" dirty="0"/>
          </a:p>
          <a:p>
            <a:r>
              <a:rPr lang="fr-FR" sz="1600" b="1" dirty="0"/>
              <a:t>Objectifs </a:t>
            </a:r>
            <a:endParaRPr lang="fr-BE" sz="1600" b="1" dirty="0"/>
          </a:p>
          <a:p>
            <a:r>
              <a:rPr lang="fr-FR" sz="1600" dirty="0"/>
              <a:t> </a:t>
            </a:r>
            <a:endParaRPr lang="fr-BE" sz="1600" dirty="0"/>
          </a:p>
          <a:p>
            <a:pPr marL="285750" indent="-285750">
              <a:buFont typeface="Wingdings" pitchFamily="2" charset="2"/>
              <a:buChar char="ü"/>
            </a:pPr>
            <a:r>
              <a:rPr lang="fr-FR" sz="1600" dirty="0"/>
              <a:t>Informer du cadre et de la méthodologie de l’étude</a:t>
            </a:r>
            <a:endParaRPr lang="fr-BE" sz="1600" dirty="0"/>
          </a:p>
          <a:p>
            <a:pPr marL="285750" indent="-285750">
              <a:buFont typeface="Wingdings" pitchFamily="2" charset="2"/>
              <a:buChar char="ü"/>
            </a:pPr>
            <a:r>
              <a:rPr lang="fr-FR" sz="1600" dirty="0"/>
              <a:t>Informer du processus d’information/consultation</a:t>
            </a:r>
            <a:endParaRPr lang="fr-BE" sz="1600" dirty="0"/>
          </a:p>
          <a:p>
            <a:pPr marL="285750" indent="-285750">
              <a:buFont typeface="Wingdings" pitchFamily="2" charset="2"/>
              <a:buChar char="ü"/>
            </a:pPr>
            <a:r>
              <a:rPr lang="fr-FR" sz="1600" dirty="0"/>
              <a:t>Informer qu’un panel citoyen fait partie du comité de pilotage de l’étude. (Comment le panel a été sélectionné et quel est le rôle du panel)</a:t>
            </a:r>
            <a:endParaRPr lang="fr-BE" sz="1600" dirty="0"/>
          </a:p>
          <a:p>
            <a:pPr marL="285750" indent="-285750">
              <a:buFont typeface="Wingdings" pitchFamily="2" charset="2"/>
              <a:buChar char="ü"/>
            </a:pPr>
            <a:r>
              <a:rPr lang="fr-FR" sz="1600" dirty="0"/>
              <a:t>Récolter quels sont pour les participants les critères de mobilité importants de la MCA.</a:t>
            </a:r>
            <a:endParaRPr lang="fr-FR" sz="1600" b="1" dirty="0"/>
          </a:p>
          <a:p>
            <a:endParaRPr lang="fr-FR" sz="1600" b="1" dirty="0"/>
          </a:p>
          <a:p>
            <a:r>
              <a:rPr lang="fr-FR" sz="1600" b="1" dirty="0"/>
              <a:t>Public cible </a:t>
            </a:r>
            <a:endParaRPr lang="fr-BE" sz="1600" b="1" dirty="0"/>
          </a:p>
          <a:p>
            <a:endParaRPr lang="fr-FR" sz="1600" dirty="0"/>
          </a:p>
          <a:p>
            <a:pPr marL="285750" indent="-285750">
              <a:buFont typeface="Wingdings" pitchFamily="2" charset="2"/>
              <a:buChar char="ü"/>
            </a:pPr>
            <a:r>
              <a:rPr lang="fr-FR" sz="1600" dirty="0"/>
              <a:t>Tous les citoyens </a:t>
            </a:r>
            <a:endParaRPr lang="fr-BE" sz="1600" dirty="0"/>
          </a:p>
        </p:txBody>
      </p:sp>
      <p:pic>
        <p:nvPicPr>
          <p:cNvPr id="15" name="Image 14">
            <a:extLst>
              <a:ext uri="{FF2B5EF4-FFF2-40B4-BE49-F238E27FC236}">
                <a16:creationId xmlns:a16="http://schemas.microsoft.com/office/drawing/2014/main" id="{AF6FEAB7-0A5A-CC46-8E4A-08F1D42E006E}"/>
              </a:ext>
            </a:extLst>
          </p:cNvPr>
          <p:cNvPicPr>
            <a:picLocks noChangeAspect="1"/>
          </p:cNvPicPr>
          <p:nvPr/>
        </p:nvPicPr>
        <p:blipFill>
          <a:blip r:embed="rId6"/>
          <a:stretch>
            <a:fillRect/>
          </a:stretch>
        </p:blipFill>
        <p:spPr>
          <a:xfrm rot="576355">
            <a:off x="6423060" y="378091"/>
            <a:ext cx="2712709" cy="2034532"/>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4897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2" name="Rectangle 1">
            <a:extLst>
              <a:ext uri="{FF2B5EF4-FFF2-40B4-BE49-F238E27FC236}">
                <a16:creationId xmlns:a16="http://schemas.microsoft.com/office/drawing/2014/main" id="{1DE50788-3BEE-1544-A156-63C9F7F339AB}"/>
              </a:ext>
            </a:extLst>
          </p:cNvPr>
          <p:cNvSpPr/>
          <p:nvPr/>
        </p:nvSpPr>
        <p:spPr>
          <a:xfrm>
            <a:off x="326534" y="1942435"/>
            <a:ext cx="8104947" cy="4062651"/>
          </a:xfrm>
          <a:prstGeom prst="rect">
            <a:avLst/>
          </a:prstGeom>
        </p:spPr>
        <p:txBody>
          <a:bodyPr wrap="square" lIns="90000">
            <a:spAutoFit/>
          </a:bodyPr>
          <a:lstStyle/>
          <a:p>
            <a:pPr algn="just"/>
            <a:r>
              <a:rPr lang="fr-BE" dirty="0"/>
              <a:t>Cette deuxième réunion citoyenne s’est faite sous la forme d’espaces de dialogues </a:t>
            </a:r>
            <a:r>
              <a:rPr lang="fr-FR" dirty="0"/>
              <a:t>pour permettre des échanges qualitatif en petits groupes</a:t>
            </a:r>
            <a:r>
              <a:rPr lang="fr-BE" dirty="0"/>
              <a:t> et en journée pour permettre à un grand nombre de pouvoir être présents.  </a:t>
            </a:r>
          </a:p>
          <a:p>
            <a:pPr algn="just"/>
            <a:endParaRPr lang="fr-BE" dirty="0"/>
          </a:p>
          <a:p>
            <a:pPr algn="just"/>
            <a:r>
              <a:rPr lang="fr-BE" dirty="0"/>
              <a:t>Trois thématiques y ont été abordées : </a:t>
            </a:r>
          </a:p>
          <a:p>
            <a:pPr algn="just"/>
            <a:endParaRPr lang="fr-BE" dirty="0"/>
          </a:p>
          <a:p>
            <a:pPr marL="285750" indent="-285750" algn="just">
              <a:buFont typeface="Wingdings" pitchFamily="2" charset="2"/>
              <a:buChar char="ü"/>
            </a:pPr>
            <a:r>
              <a:rPr lang="fr-BE" dirty="0"/>
              <a:t>Le choix du tram au regard des autres modes de transports publics.</a:t>
            </a:r>
          </a:p>
          <a:p>
            <a:pPr algn="just"/>
            <a:r>
              <a:rPr lang="fr-BE" sz="1400" dirty="0"/>
              <a:t>Expliciter</a:t>
            </a:r>
            <a:r>
              <a:rPr lang="fr-BE" sz="1400" dirty="0">
                <a:solidFill>
                  <a:prstClr val="black"/>
                </a:solidFill>
              </a:rPr>
              <a:t> les avantages et inconvénients des autres modes, mettre en avant pourquoi une option s’est dirigée vers le tram</a:t>
            </a:r>
          </a:p>
          <a:p>
            <a:pPr algn="just"/>
            <a:endParaRPr lang="fr-BE" dirty="0"/>
          </a:p>
          <a:p>
            <a:pPr marL="285750" indent="-285750" algn="just">
              <a:buFont typeface="Wingdings" pitchFamily="2" charset="2"/>
              <a:buChar char="ü"/>
            </a:pPr>
            <a:r>
              <a:rPr lang="fr-BE" dirty="0"/>
              <a:t>Les modalités</a:t>
            </a:r>
            <a:r>
              <a:rPr lang="fr-FR" dirty="0"/>
              <a:t> d’aménagement pour un tram intégré à son environnement.</a:t>
            </a:r>
            <a:r>
              <a:rPr lang="fr-BE" dirty="0"/>
              <a:t> </a:t>
            </a:r>
          </a:p>
          <a:p>
            <a:pPr algn="just"/>
            <a:r>
              <a:rPr lang="fr-BE" sz="1400" dirty="0"/>
              <a:t>Un aménagement qualitatif de l’espace public avec un minimum de nuisances pour les citoyens. </a:t>
            </a:r>
          </a:p>
          <a:p>
            <a:pPr algn="just"/>
            <a:endParaRPr lang="fr-BE" dirty="0"/>
          </a:p>
          <a:p>
            <a:pPr marL="285750" indent="-285750" algn="just">
              <a:buFont typeface="Wingdings" pitchFamily="2" charset="2"/>
              <a:buChar char="ü"/>
            </a:pPr>
            <a:r>
              <a:rPr lang="fr-BE" dirty="0"/>
              <a:t>le tram ainsi que les autres modes de transports publics pour une nouvelle offre de mobilité à NOH.</a:t>
            </a:r>
            <a:r>
              <a:rPr lang="fr-FR" dirty="0"/>
              <a:t> </a:t>
            </a:r>
            <a:r>
              <a:rPr lang="fr-BE" sz="1400" dirty="0"/>
              <a:t>Apporter une vision plus méta, développement du réseau</a:t>
            </a:r>
          </a:p>
        </p:txBody>
      </p:sp>
      <p:pic>
        <p:nvPicPr>
          <p:cNvPr id="11" name="Image 10">
            <a:extLst>
              <a:ext uri="{FF2B5EF4-FFF2-40B4-BE49-F238E27FC236}">
                <a16:creationId xmlns:a16="http://schemas.microsoft.com/office/drawing/2014/main" id="{A75B80FD-1566-F54C-BBE8-1164862E8EB0}"/>
              </a:ext>
            </a:extLst>
          </p:cNvPr>
          <p:cNvPicPr/>
          <p:nvPr/>
        </p:nvPicPr>
        <p:blipFill>
          <a:blip r:embed="rId4">
            <a:extLst>
              <a:ext uri="{28A0092B-C50C-407E-A947-70E740481C1C}">
                <a14:useLocalDpi xmlns:a14="http://schemas.microsoft.com/office/drawing/2010/main" val="0"/>
              </a:ext>
            </a:extLst>
          </a:blip>
          <a:stretch>
            <a:fillRect/>
          </a:stretch>
        </p:blipFill>
        <p:spPr>
          <a:xfrm>
            <a:off x="176113" y="142504"/>
            <a:ext cx="5975305" cy="1799931"/>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4" y="401851"/>
            <a:ext cx="5626793" cy="1355698"/>
          </a:xfrm>
          <a:noFill/>
        </p:spPr>
        <p:txBody>
          <a:bodyPr anchor="ctr">
            <a:noAutofit/>
          </a:bodyPr>
          <a:lstStyle/>
          <a:p>
            <a:pPr>
              <a:lnSpc>
                <a:spcPct val="150000"/>
              </a:lnSpc>
            </a:pPr>
            <a:r>
              <a:rPr lang="fr-FR" sz="2800" b="1" cap="all" dirty="0">
                <a:solidFill>
                  <a:schemeClr val="bg1"/>
                </a:solidFill>
              </a:rPr>
              <a:t>2</a:t>
            </a:r>
            <a:r>
              <a:rPr lang="fr-FR" sz="2800" b="1" cap="all" baseline="30000" dirty="0">
                <a:solidFill>
                  <a:schemeClr val="bg1"/>
                </a:solidFill>
              </a:rPr>
              <a:t> </a:t>
            </a:r>
            <a:r>
              <a:rPr lang="fr-FR" sz="2800" b="1" cap="all" baseline="30000" dirty="0" err="1">
                <a:solidFill>
                  <a:schemeClr val="bg1"/>
                </a:solidFill>
              </a:rPr>
              <a:t>ème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30.11.2019</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68B99CFD-6D2C-6048-9F9E-B527CB9CBC1A}"/>
              </a:ext>
            </a:extLst>
          </p:cNvPr>
          <p:cNvSpPr/>
          <p:nvPr/>
        </p:nvSpPr>
        <p:spPr>
          <a:xfrm>
            <a:off x="9286504" y="264968"/>
            <a:ext cx="2755076" cy="4278094"/>
          </a:xfrm>
          <a:prstGeom prst="rect">
            <a:avLst/>
          </a:prstGeom>
        </p:spPr>
        <p:txBody>
          <a:bodyPr wrap="square">
            <a:spAutoFit/>
          </a:bodyPr>
          <a:lstStyle/>
          <a:p>
            <a:r>
              <a:rPr lang="fr-FR" sz="1600" b="1" dirty="0"/>
              <a:t>30.11.19</a:t>
            </a:r>
          </a:p>
          <a:p>
            <a:r>
              <a:rPr lang="fr-FR" sz="1600" dirty="0"/>
              <a:t>Maison de Quartier GC </a:t>
            </a:r>
            <a:r>
              <a:rPr lang="fr-FR" sz="1600" dirty="0" err="1"/>
              <a:t>Nohva</a:t>
            </a:r>
            <a:endParaRPr lang="fr-FR" sz="1600" dirty="0"/>
          </a:p>
          <a:p>
            <a:r>
              <a:rPr lang="fr-FR" sz="1600" dirty="0"/>
              <a:t>1120 </a:t>
            </a:r>
            <a:r>
              <a:rPr lang="fr-FR" sz="1600" dirty="0" err="1"/>
              <a:t>Neder</a:t>
            </a:r>
            <a:r>
              <a:rPr lang="fr-FR" sz="1600" dirty="0"/>
              <a:t>-Over-</a:t>
            </a:r>
            <a:r>
              <a:rPr lang="fr-FR" sz="1600" dirty="0" err="1"/>
              <a:t>Heembeek</a:t>
            </a:r>
            <a:r>
              <a:rPr lang="fr-FR" sz="1600" dirty="0"/>
              <a:t>: </a:t>
            </a:r>
            <a:r>
              <a:rPr lang="nl-BE" sz="1600" dirty="0"/>
              <a:t>14h00 – 17h00</a:t>
            </a:r>
            <a:endParaRPr lang="fr-BE" sz="1600" dirty="0"/>
          </a:p>
          <a:p>
            <a:endParaRPr lang="fr-FR" sz="1600" b="1" dirty="0"/>
          </a:p>
          <a:p>
            <a:r>
              <a:rPr lang="fr-FR" sz="1600" b="1" dirty="0"/>
              <a:t>Objectifs </a:t>
            </a:r>
            <a:endParaRPr lang="fr-BE" sz="1600" b="1" dirty="0"/>
          </a:p>
          <a:p>
            <a:r>
              <a:rPr lang="fr-FR" sz="1600" dirty="0"/>
              <a:t> </a:t>
            </a:r>
            <a:endParaRPr lang="fr-BE" sz="1600" dirty="0"/>
          </a:p>
          <a:p>
            <a:pPr marL="285750" indent="-285750">
              <a:buFont typeface="Wingdings" pitchFamily="2" charset="2"/>
              <a:buChar char="ü"/>
            </a:pPr>
            <a:r>
              <a:rPr lang="fr-FR" sz="1600" dirty="0"/>
              <a:t>Ecoute et dialogue avec les citoyens </a:t>
            </a:r>
          </a:p>
          <a:p>
            <a:pPr marL="285750" indent="-285750">
              <a:buFont typeface="Wingdings" pitchFamily="2" charset="2"/>
              <a:buChar char="ü"/>
            </a:pPr>
            <a:r>
              <a:rPr lang="fr-FR" sz="1600" dirty="0"/>
              <a:t>Informer, expliquer la démarche de consultation citoyenne dans le cadre de l’étude</a:t>
            </a:r>
            <a:endParaRPr lang="fr-FR" sz="1600" b="1" dirty="0"/>
          </a:p>
          <a:p>
            <a:endParaRPr lang="fr-FR" sz="1600" b="1" dirty="0"/>
          </a:p>
          <a:p>
            <a:r>
              <a:rPr lang="fr-FR" sz="1600" b="1" dirty="0"/>
              <a:t>Public cible </a:t>
            </a:r>
            <a:endParaRPr lang="fr-BE" sz="1600" b="1" dirty="0"/>
          </a:p>
          <a:p>
            <a:endParaRPr lang="fr-FR" sz="1600" dirty="0"/>
          </a:p>
          <a:p>
            <a:pPr marL="285750" indent="-285750">
              <a:buFont typeface="Wingdings" pitchFamily="2" charset="2"/>
              <a:buChar char="ü"/>
            </a:pPr>
            <a:r>
              <a:rPr lang="fr-FR" sz="1600" dirty="0"/>
              <a:t>Tous les citoyens </a:t>
            </a:r>
            <a:endParaRPr lang="fr-BE" sz="1600" dirty="0"/>
          </a:p>
        </p:txBody>
      </p:sp>
      <p:pic>
        <p:nvPicPr>
          <p:cNvPr id="18" name="Image 17">
            <a:extLst>
              <a:ext uri="{FF2B5EF4-FFF2-40B4-BE49-F238E27FC236}">
                <a16:creationId xmlns:a16="http://schemas.microsoft.com/office/drawing/2014/main" id="{92139900-80C5-2F4C-817A-A5E0B1CBFC19}"/>
              </a:ext>
            </a:extLst>
          </p:cNvPr>
          <p:cNvPicPr>
            <a:picLocks noChangeAspect="1"/>
          </p:cNvPicPr>
          <p:nvPr/>
        </p:nvPicPr>
        <p:blipFill rotWithShape="1">
          <a:blip r:embed="rId5"/>
          <a:srcRect r="12676"/>
          <a:stretch/>
        </p:blipFill>
        <p:spPr>
          <a:xfrm rot="436297">
            <a:off x="9530716" y="4837421"/>
            <a:ext cx="2266651" cy="1726223"/>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73194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196FD5A-3699-A148-8C7D-5AC65471BAE7}"/>
              </a:ext>
            </a:extLst>
          </p:cNvPr>
          <p:cNvPicPr>
            <a:picLocks noChangeAspect="1"/>
          </p:cNvPicPr>
          <p:nvPr/>
        </p:nvPicPr>
        <p:blipFill>
          <a:blip r:embed="rId2"/>
          <a:stretch>
            <a:fillRect/>
          </a:stretch>
        </p:blipFill>
        <p:spPr>
          <a:xfrm>
            <a:off x="1828800" y="4578"/>
            <a:ext cx="8728354" cy="6232568"/>
          </a:xfrm>
          <a:prstGeom prst="rect">
            <a:avLst/>
          </a:prstGeom>
        </p:spPr>
      </p:pic>
      <p:grpSp>
        <p:nvGrpSpPr>
          <p:cNvPr id="4" name="Groupe 3">
            <a:extLst>
              <a:ext uri="{FF2B5EF4-FFF2-40B4-BE49-F238E27FC236}">
                <a16:creationId xmlns:a16="http://schemas.microsoft.com/office/drawing/2014/main" id="{387D0AD3-EFB1-5A47-964B-A3D9F78F4B3E}"/>
              </a:ext>
            </a:extLst>
          </p:cNvPr>
          <p:cNvGrpSpPr/>
          <p:nvPr/>
        </p:nvGrpSpPr>
        <p:grpSpPr>
          <a:xfrm>
            <a:off x="4252900" y="6189975"/>
            <a:ext cx="4930014" cy="668027"/>
            <a:chOff x="5248353" y="5760285"/>
            <a:chExt cx="6580172" cy="1019175"/>
          </a:xfrm>
        </p:grpSpPr>
        <p:pic>
          <p:nvPicPr>
            <p:cNvPr id="5" name="Image 4">
              <a:extLst>
                <a:ext uri="{FF2B5EF4-FFF2-40B4-BE49-F238E27FC236}">
                  <a16:creationId xmlns:a16="http://schemas.microsoft.com/office/drawing/2014/main" id="{3D7FBBB9-BAB1-6B4A-BECD-9F5648F63EE7}"/>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6" name="Image 5">
              <a:extLst>
                <a:ext uri="{FF2B5EF4-FFF2-40B4-BE49-F238E27FC236}">
                  <a16:creationId xmlns:a16="http://schemas.microsoft.com/office/drawing/2014/main" id="{EFE4C2FD-2D58-4C4A-ABAD-0010D942F94F}"/>
                </a:ext>
              </a:extLst>
            </p:cNvPr>
            <p:cNvPicPr>
              <a:picLocks noChangeAspect="1"/>
            </p:cNvPicPr>
            <p:nvPr/>
          </p:nvPicPr>
          <p:blipFill>
            <a:blip r:embed="rId4"/>
            <a:stretch>
              <a:fillRect/>
            </a:stretch>
          </p:blipFill>
          <p:spPr>
            <a:xfrm>
              <a:off x="9221228" y="5832251"/>
              <a:ext cx="2607297" cy="875241"/>
            </a:xfrm>
            <a:prstGeom prst="rect">
              <a:avLst/>
            </a:prstGeom>
          </p:spPr>
        </p:pic>
      </p:grpSp>
    </p:spTree>
    <p:extLst>
      <p:ext uri="{BB962C8B-B14F-4D97-AF65-F5344CB8AC3E}">
        <p14:creationId xmlns:p14="http://schemas.microsoft.com/office/powerpoint/2010/main" val="2703529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6A7F90DC-0CE4-9E40-A623-C29439DB87D5}"/>
              </a:ext>
            </a:extLst>
          </p:cNvPr>
          <p:cNvPicPr>
            <a:picLocks noChangeAspect="1"/>
          </p:cNvPicPr>
          <p:nvPr/>
        </p:nvPicPr>
        <p:blipFill>
          <a:blip r:embed="rId2"/>
          <a:stretch>
            <a:fillRect/>
          </a:stretch>
        </p:blipFill>
        <p:spPr>
          <a:xfrm>
            <a:off x="458217" y="4289948"/>
            <a:ext cx="3327326" cy="2212786"/>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3"/>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4"/>
            <a:stretch>
              <a:fillRect/>
            </a:stretch>
          </p:blipFill>
          <p:spPr>
            <a:xfrm>
              <a:off x="9221228" y="5832251"/>
              <a:ext cx="2607297" cy="875241"/>
            </a:xfrm>
            <a:prstGeom prst="rect">
              <a:avLst/>
            </a:prstGeom>
          </p:spPr>
        </p:pic>
      </p:grpSp>
      <p:pic>
        <p:nvPicPr>
          <p:cNvPr id="11" name="Image 10">
            <a:extLst>
              <a:ext uri="{FF2B5EF4-FFF2-40B4-BE49-F238E27FC236}">
                <a16:creationId xmlns:a16="http://schemas.microsoft.com/office/drawing/2014/main" id="{A75B80FD-1566-F54C-BBE8-1164862E8EB0}"/>
              </a:ext>
            </a:extLst>
          </p:cNvPr>
          <p:cNvPicPr/>
          <p:nvPr/>
        </p:nvPicPr>
        <p:blipFill>
          <a:blip r:embed="rId5">
            <a:extLst>
              <a:ext uri="{28A0092B-C50C-407E-A947-70E740481C1C}">
                <a14:useLocalDpi xmlns:a14="http://schemas.microsoft.com/office/drawing/2010/main" val="0"/>
              </a:ext>
            </a:extLst>
          </a:blip>
          <a:stretch>
            <a:fillRect/>
          </a:stretch>
        </p:blipFill>
        <p:spPr>
          <a:xfrm>
            <a:off x="65408" y="135471"/>
            <a:ext cx="6149043" cy="1751573"/>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212470" y="410768"/>
            <a:ext cx="5626793" cy="1355698"/>
          </a:xfrm>
          <a:noFill/>
        </p:spPr>
        <p:txBody>
          <a:bodyPr anchor="ctr">
            <a:noAutofit/>
          </a:bodyPr>
          <a:lstStyle/>
          <a:p>
            <a:pPr>
              <a:lnSpc>
                <a:spcPct val="150000"/>
              </a:lnSpc>
            </a:pPr>
            <a:r>
              <a:rPr lang="fr-FR" sz="2800" b="1" cap="all" dirty="0">
                <a:solidFill>
                  <a:schemeClr val="bg1"/>
                </a:solidFill>
              </a:rPr>
              <a:t> 2</a:t>
            </a:r>
            <a:r>
              <a:rPr lang="fr-FR" sz="2800" b="1" cap="all" baseline="30000" dirty="0">
                <a:solidFill>
                  <a:schemeClr val="bg1"/>
                </a:solidFill>
              </a:rPr>
              <a:t>ème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30.11.2019</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2711749A-BE25-3A42-AB23-B7BE577CD909}"/>
              </a:ext>
            </a:extLst>
          </p:cNvPr>
          <p:cNvPicPr>
            <a:picLocks noChangeAspect="1"/>
          </p:cNvPicPr>
          <p:nvPr/>
        </p:nvPicPr>
        <p:blipFill>
          <a:blip r:embed="rId6"/>
          <a:stretch>
            <a:fillRect/>
          </a:stretch>
        </p:blipFill>
        <p:spPr>
          <a:xfrm>
            <a:off x="7024264" y="3595030"/>
            <a:ext cx="3828226" cy="2545902"/>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19" name="Image 18">
            <a:extLst>
              <a:ext uri="{FF2B5EF4-FFF2-40B4-BE49-F238E27FC236}">
                <a16:creationId xmlns:a16="http://schemas.microsoft.com/office/drawing/2014/main" id="{29215D13-E86D-B34B-917B-49CC4DC1FBDA}"/>
              </a:ext>
            </a:extLst>
          </p:cNvPr>
          <p:cNvPicPr>
            <a:picLocks noChangeAspect="1"/>
          </p:cNvPicPr>
          <p:nvPr/>
        </p:nvPicPr>
        <p:blipFill rotWithShape="1">
          <a:blip r:embed="rId7"/>
          <a:srcRect l="36271" r="9321"/>
          <a:stretch/>
        </p:blipFill>
        <p:spPr>
          <a:xfrm rot="495429">
            <a:off x="8740164" y="301128"/>
            <a:ext cx="2448431" cy="2992775"/>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7" name="Image 6">
            <a:extLst>
              <a:ext uri="{FF2B5EF4-FFF2-40B4-BE49-F238E27FC236}">
                <a16:creationId xmlns:a16="http://schemas.microsoft.com/office/drawing/2014/main" id="{78D711B7-AFE2-8144-9EE0-1BF51F8DBCE7}"/>
              </a:ext>
            </a:extLst>
          </p:cNvPr>
          <p:cNvPicPr>
            <a:picLocks noChangeAspect="1"/>
          </p:cNvPicPr>
          <p:nvPr/>
        </p:nvPicPr>
        <p:blipFill>
          <a:blip r:embed="rId8"/>
          <a:stretch>
            <a:fillRect/>
          </a:stretch>
        </p:blipFill>
        <p:spPr>
          <a:xfrm rot="21156129">
            <a:off x="1128003" y="1823550"/>
            <a:ext cx="3609430" cy="2400395"/>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pic>
        <p:nvPicPr>
          <p:cNvPr id="17" name="Image 16">
            <a:extLst>
              <a:ext uri="{FF2B5EF4-FFF2-40B4-BE49-F238E27FC236}">
                <a16:creationId xmlns:a16="http://schemas.microsoft.com/office/drawing/2014/main" id="{9AA0A4A3-DB96-FE48-BC20-68AB5D5CB595}"/>
              </a:ext>
            </a:extLst>
          </p:cNvPr>
          <p:cNvPicPr>
            <a:picLocks noChangeAspect="1"/>
          </p:cNvPicPr>
          <p:nvPr/>
        </p:nvPicPr>
        <p:blipFill>
          <a:blip r:embed="rId9"/>
          <a:stretch>
            <a:fillRect/>
          </a:stretch>
        </p:blipFill>
        <p:spPr>
          <a:xfrm rot="434219">
            <a:off x="4492850" y="2251445"/>
            <a:ext cx="3893159" cy="2589084"/>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51971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CE058D5-AE95-9646-B89B-965076DD6509}"/>
              </a:ext>
            </a:extLst>
          </p:cNvPr>
          <p:cNvGrpSpPr/>
          <p:nvPr/>
        </p:nvGrpSpPr>
        <p:grpSpPr>
          <a:xfrm>
            <a:off x="4252900" y="6189975"/>
            <a:ext cx="4930014" cy="668027"/>
            <a:chOff x="5248353" y="5760285"/>
            <a:chExt cx="6580172" cy="1019175"/>
          </a:xfrm>
        </p:grpSpPr>
        <p:pic>
          <p:nvPicPr>
            <p:cNvPr id="9" name="Image 8">
              <a:extLst>
                <a:ext uri="{FF2B5EF4-FFF2-40B4-BE49-F238E27FC236}">
                  <a16:creationId xmlns:a16="http://schemas.microsoft.com/office/drawing/2014/main" id="{97D31ACA-1A38-5E4A-8903-D82B12CC06A1}"/>
                </a:ext>
              </a:extLst>
            </p:cNvPr>
            <p:cNvPicPr>
              <a:picLocks noChangeAspect="1"/>
            </p:cNvPicPr>
            <p:nvPr/>
          </p:nvPicPr>
          <p:blipFill>
            <a:blip r:embed="rId2"/>
            <a:stretch>
              <a:fillRect/>
            </a:stretch>
          </p:blipFill>
          <p:spPr>
            <a:xfrm>
              <a:off x="5248353" y="5760285"/>
              <a:ext cx="5950667" cy="1019175"/>
            </a:xfrm>
            <a:prstGeom prst="rect">
              <a:avLst/>
            </a:prstGeom>
          </p:spPr>
        </p:pic>
        <p:pic>
          <p:nvPicPr>
            <p:cNvPr id="10" name="Image 9">
              <a:extLst>
                <a:ext uri="{FF2B5EF4-FFF2-40B4-BE49-F238E27FC236}">
                  <a16:creationId xmlns:a16="http://schemas.microsoft.com/office/drawing/2014/main" id="{19879D00-5E8A-EC43-A804-CCDE90B6FC1A}"/>
                </a:ext>
              </a:extLst>
            </p:cNvPr>
            <p:cNvPicPr>
              <a:picLocks noChangeAspect="1"/>
            </p:cNvPicPr>
            <p:nvPr/>
          </p:nvPicPr>
          <p:blipFill>
            <a:blip r:embed="rId3"/>
            <a:stretch>
              <a:fillRect/>
            </a:stretch>
          </p:blipFill>
          <p:spPr>
            <a:xfrm>
              <a:off x="9221228" y="5832251"/>
              <a:ext cx="2607297" cy="875241"/>
            </a:xfrm>
            <a:prstGeom prst="rect">
              <a:avLst/>
            </a:prstGeom>
          </p:spPr>
        </p:pic>
      </p:grpSp>
      <p:sp>
        <p:nvSpPr>
          <p:cNvPr id="2" name="Rectangle 1">
            <a:extLst>
              <a:ext uri="{FF2B5EF4-FFF2-40B4-BE49-F238E27FC236}">
                <a16:creationId xmlns:a16="http://schemas.microsoft.com/office/drawing/2014/main" id="{1DE50788-3BEE-1544-A156-63C9F7F339AB}"/>
              </a:ext>
            </a:extLst>
          </p:cNvPr>
          <p:cNvSpPr/>
          <p:nvPr/>
        </p:nvSpPr>
        <p:spPr>
          <a:xfrm>
            <a:off x="326534" y="1942435"/>
            <a:ext cx="8104947" cy="4708981"/>
          </a:xfrm>
          <a:prstGeom prst="rect">
            <a:avLst/>
          </a:prstGeom>
        </p:spPr>
        <p:txBody>
          <a:bodyPr wrap="square" lIns="90000">
            <a:spAutoFit/>
          </a:bodyPr>
          <a:lstStyle/>
          <a:p>
            <a:pPr algn="just"/>
            <a:r>
              <a:rPr lang="fr-BE" sz="1700" dirty="0"/>
              <a:t>Cette troisième rencontre citoyenne s’est déroulée sous la même forme que la réunion précédente du 30.11.2019. Le tracé de tram qui sera proposé au gouvernement de la Région de Bruxelles Capitale est présenté au participants par le biais de trois ateliers qui abordent le nouveau tracé sous différents angles de vue.  </a:t>
            </a:r>
          </a:p>
          <a:p>
            <a:pPr algn="just"/>
            <a:endParaRPr lang="fr-BE" sz="1700" dirty="0"/>
          </a:p>
          <a:p>
            <a:pPr algn="just"/>
            <a:r>
              <a:rPr lang="fr-BE" sz="1700" dirty="0"/>
              <a:t>Trois thématiques y ont été abordées : </a:t>
            </a:r>
          </a:p>
          <a:p>
            <a:pPr algn="just"/>
            <a:endParaRPr lang="fr-BE" dirty="0"/>
          </a:p>
          <a:p>
            <a:pPr marL="285750" indent="-285750" algn="just">
              <a:buFont typeface="Wingdings" pitchFamily="2" charset="2"/>
              <a:buChar char="ü"/>
            </a:pPr>
            <a:r>
              <a:rPr lang="fr-BE" dirty="0"/>
              <a:t>Quel itinéraire retenu pour le tram : méthode et résultat.</a:t>
            </a:r>
          </a:p>
          <a:p>
            <a:pPr algn="just"/>
            <a:r>
              <a:rPr lang="fr-BE" sz="1400" dirty="0"/>
              <a:t>Le tracé ça représente quoi ? Comment a été mise en place la méthodologie du choix du tracé ? </a:t>
            </a:r>
          </a:p>
          <a:p>
            <a:pPr algn="just"/>
            <a:r>
              <a:rPr lang="fr-BE" sz="1400" dirty="0"/>
              <a:t>Mise en avant du dernier </a:t>
            </a:r>
            <a:r>
              <a:rPr lang="fr-BE" sz="1400" dirty="0" err="1"/>
              <a:t>copil</a:t>
            </a:r>
            <a:r>
              <a:rPr lang="fr-BE" sz="1400" dirty="0"/>
              <a:t> et de l’implication d’un grand nombre d’acteurs pour définir le tracé.</a:t>
            </a:r>
          </a:p>
          <a:p>
            <a:pPr algn="just"/>
            <a:r>
              <a:rPr lang="fr-BE" sz="1400" dirty="0"/>
              <a:t>Quels étaient les autres tracés et leurs résultats (</a:t>
            </a:r>
            <a:r>
              <a:rPr lang="fr-BE" sz="1400" dirty="0" err="1"/>
              <a:t>scoring</a:t>
            </a:r>
            <a:r>
              <a:rPr lang="fr-BE" sz="1400" dirty="0"/>
              <a:t>) ? </a:t>
            </a:r>
          </a:p>
          <a:p>
            <a:pPr marL="285750" indent="-285750" algn="just">
              <a:buFont typeface="Wingdings" pitchFamily="2" charset="2"/>
              <a:buChar char="ü"/>
            </a:pPr>
            <a:endParaRPr lang="fr-BE" dirty="0"/>
          </a:p>
          <a:p>
            <a:pPr marL="285750" indent="-285750" algn="just">
              <a:buFont typeface="Wingdings" pitchFamily="2" charset="2"/>
              <a:buChar char="ü"/>
            </a:pPr>
            <a:r>
              <a:rPr lang="fr-BE" dirty="0"/>
              <a:t>Quels aménagements possibles le long de l’itinéraire choisi ? </a:t>
            </a:r>
          </a:p>
          <a:p>
            <a:r>
              <a:rPr lang="fr-FR" sz="1400" dirty="0"/>
              <a:t>Que permet ce tracé ? Illustration des points d’attention par des esquisses, des photos etc. </a:t>
            </a:r>
            <a:endParaRPr lang="fr-BE" sz="1400" dirty="0"/>
          </a:p>
          <a:p>
            <a:pPr algn="just"/>
            <a:endParaRPr lang="fr-BE" dirty="0"/>
          </a:p>
          <a:p>
            <a:pPr marL="285750" indent="-285750" algn="just">
              <a:buFont typeface="Wingdings" pitchFamily="2" charset="2"/>
              <a:buChar char="ü"/>
            </a:pPr>
            <a:r>
              <a:rPr lang="fr-BE" dirty="0"/>
              <a:t>Un itinéraire intégré aux réseaux de transports publiques.</a:t>
            </a:r>
          </a:p>
          <a:p>
            <a:r>
              <a:rPr lang="fr-FR" sz="1400" dirty="0"/>
              <a:t>Apporter une vision plus méta, développement du réseau</a:t>
            </a:r>
            <a:r>
              <a:rPr lang="fr-BE" sz="1400" dirty="0"/>
              <a:t>. </a:t>
            </a:r>
            <a:r>
              <a:rPr lang="fr-FR" sz="1400" dirty="0"/>
              <a:t>Développement nécessaire pour l’avenir en terme de mobilité. </a:t>
            </a:r>
            <a:endParaRPr lang="fr-BE" sz="1400" dirty="0"/>
          </a:p>
        </p:txBody>
      </p:sp>
      <p:pic>
        <p:nvPicPr>
          <p:cNvPr id="11" name="Image 10">
            <a:extLst>
              <a:ext uri="{FF2B5EF4-FFF2-40B4-BE49-F238E27FC236}">
                <a16:creationId xmlns:a16="http://schemas.microsoft.com/office/drawing/2014/main" id="{A75B80FD-1566-F54C-BBE8-1164862E8EB0}"/>
              </a:ext>
            </a:extLst>
          </p:cNvPr>
          <p:cNvPicPr/>
          <p:nvPr/>
        </p:nvPicPr>
        <p:blipFill>
          <a:blip r:embed="rId4">
            <a:extLst>
              <a:ext uri="{28A0092B-C50C-407E-A947-70E740481C1C}">
                <a14:useLocalDpi xmlns:a14="http://schemas.microsoft.com/office/drawing/2010/main" val="0"/>
              </a:ext>
            </a:extLst>
          </a:blip>
          <a:stretch>
            <a:fillRect/>
          </a:stretch>
        </p:blipFill>
        <p:spPr>
          <a:xfrm>
            <a:off x="176113" y="142504"/>
            <a:ext cx="5975305" cy="1799931"/>
          </a:xfrm>
          <a:prstGeom prst="rect">
            <a:avLst/>
          </a:prstGeom>
          <a:solidFill>
            <a:schemeClr val="bg1"/>
          </a:solidFill>
        </p:spPr>
      </p:pic>
      <p:sp>
        <p:nvSpPr>
          <p:cNvPr id="12" name="Titre 1">
            <a:extLst>
              <a:ext uri="{FF2B5EF4-FFF2-40B4-BE49-F238E27FC236}">
                <a16:creationId xmlns:a16="http://schemas.microsoft.com/office/drawing/2014/main" id="{A0D1FE99-9723-E840-92A1-3B5EC880797A}"/>
              </a:ext>
            </a:extLst>
          </p:cNvPr>
          <p:cNvSpPr>
            <a:spLocks noGrp="1"/>
          </p:cNvSpPr>
          <p:nvPr>
            <p:ph type="ctrTitle"/>
          </p:nvPr>
        </p:nvSpPr>
        <p:spPr>
          <a:xfrm>
            <a:off x="326534" y="401851"/>
            <a:ext cx="5626793" cy="1355698"/>
          </a:xfrm>
          <a:noFill/>
        </p:spPr>
        <p:txBody>
          <a:bodyPr anchor="ctr">
            <a:noAutofit/>
          </a:bodyPr>
          <a:lstStyle/>
          <a:p>
            <a:pPr>
              <a:lnSpc>
                <a:spcPct val="150000"/>
              </a:lnSpc>
            </a:pPr>
            <a:r>
              <a:rPr lang="fr-FR" sz="2800" b="1" cap="all" baseline="30000" dirty="0">
                <a:solidFill>
                  <a:schemeClr val="bg1"/>
                </a:solidFill>
              </a:rPr>
              <a:t> </a:t>
            </a:r>
            <a:r>
              <a:rPr lang="fr-FR" sz="2800" b="1" cap="all" dirty="0">
                <a:solidFill>
                  <a:schemeClr val="bg1"/>
                </a:solidFill>
              </a:rPr>
              <a:t>3</a:t>
            </a:r>
            <a:r>
              <a:rPr lang="fr-FR" sz="2800" b="1" cap="all" baseline="30000" dirty="0">
                <a:solidFill>
                  <a:schemeClr val="bg1"/>
                </a:solidFill>
              </a:rPr>
              <a:t>ème</a:t>
            </a:r>
            <a:r>
              <a:rPr lang="fr-FR" sz="2800" b="1" cap="all" dirty="0">
                <a:solidFill>
                  <a:schemeClr val="bg1"/>
                </a:solidFill>
              </a:rPr>
              <a:t> Rencontre citoyenne</a:t>
            </a:r>
            <a:br>
              <a:rPr lang="fr-FR" sz="2800" b="1" cap="all" dirty="0">
                <a:solidFill>
                  <a:schemeClr val="bg1"/>
                </a:solidFill>
              </a:rPr>
            </a:br>
            <a:r>
              <a:rPr lang="fr-FR" sz="2800" b="1" cap="all" dirty="0">
                <a:solidFill>
                  <a:schemeClr val="bg1"/>
                </a:solidFill>
              </a:rPr>
              <a:t>01.02.2020</a:t>
            </a:r>
            <a:endParaRPr lang="fr-FR" sz="2800" b="1" dirty="0">
              <a:solidFill>
                <a:schemeClr val="bg1"/>
              </a:solidFill>
            </a:endParaRPr>
          </a:p>
        </p:txBody>
      </p:sp>
      <p:sp>
        <p:nvSpPr>
          <p:cNvPr id="13" name="Rectangle 12">
            <a:extLst>
              <a:ext uri="{FF2B5EF4-FFF2-40B4-BE49-F238E27FC236}">
                <a16:creationId xmlns:a16="http://schemas.microsoft.com/office/drawing/2014/main" id="{AC362500-B40A-F444-A782-92A234B3EEA3}"/>
              </a:ext>
            </a:extLst>
          </p:cNvPr>
          <p:cNvSpPr/>
          <p:nvPr/>
        </p:nvSpPr>
        <p:spPr>
          <a:xfrm rot="5400000" flipV="1">
            <a:off x="7258457" y="1924458"/>
            <a:ext cx="6858001" cy="3009087"/>
          </a:xfrm>
          <a:prstGeom prst="rect">
            <a:avLst/>
          </a:prstGeom>
          <a:solidFill>
            <a:srgbClr val="E3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68B99CFD-6D2C-6048-9F9E-B527CB9CBC1A}"/>
              </a:ext>
            </a:extLst>
          </p:cNvPr>
          <p:cNvSpPr/>
          <p:nvPr/>
        </p:nvSpPr>
        <p:spPr>
          <a:xfrm>
            <a:off x="9286504" y="264968"/>
            <a:ext cx="2755076" cy="4739759"/>
          </a:xfrm>
          <a:prstGeom prst="rect">
            <a:avLst/>
          </a:prstGeom>
        </p:spPr>
        <p:txBody>
          <a:bodyPr wrap="square">
            <a:spAutoFit/>
          </a:bodyPr>
          <a:lstStyle/>
          <a:p>
            <a:r>
              <a:rPr lang="fr-FR" sz="1600" b="1" dirty="0"/>
              <a:t>01.02.2020</a:t>
            </a:r>
          </a:p>
          <a:p>
            <a:r>
              <a:rPr lang="fr-FR" sz="1600" dirty="0"/>
              <a:t>Maison de Quartier GC </a:t>
            </a:r>
            <a:r>
              <a:rPr lang="fr-FR" sz="1600" dirty="0" err="1"/>
              <a:t>Nohva</a:t>
            </a:r>
            <a:endParaRPr lang="fr-FR" sz="1600" dirty="0"/>
          </a:p>
          <a:p>
            <a:r>
              <a:rPr lang="fr-FR" sz="1600" dirty="0"/>
              <a:t>1120 </a:t>
            </a:r>
            <a:r>
              <a:rPr lang="fr-FR" sz="1600" dirty="0" err="1"/>
              <a:t>Neder</a:t>
            </a:r>
            <a:r>
              <a:rPr lang="fr-FR" sz="1600" dirty="0"/>
              <a:t>-Over-</a:t>
            </a:r>
            <a:r>
              <a:rPr lang="fr-FR" sz="1600" dirty="0" err="1"/>
              <a:t>Heembeek</a:t>
            </a:r>
            <a:r>
              <a:rPr lang="fr-FR" sz="1600" dirty="0"/>
              <a:t>: </a:t>
            </a:r>
            <a:r>
              <a:rPr lang="nl-BE" sz="1600" dirty="0"/>
              <a:t>14h00 – 17h00</a:t>
            </a:r>
            <a:endParaRPr lang="fr-BE" sz="1600" dirty="0"/>
          </a:p>
          <a:p>
            <a:endParaRPr lang="fr-FR" sz="1600" b="1" dirty="0"/>
          </a:p>
          <a:p>
            <a:r>
              <a:rPr lang="fr-FR" sz="1600" b="1" dirty="0"/>
              <a:t>Objectifs </a:t>
            </a:r>
            <a:endParaRPr lang="fr-BE" sz="1600" b="1" dirty="0"/>
          </a:p>
          <a:p>
            <a:r>
              <a:rPr lang="fr-FR" sz="1600" dirty="0"/>
              <a:t> </a:t>
            </a:r>
            <a:endParaRPr lang="fr-BE" sz="1600" dirty="0"/>
          </a:p>
          <a:p>
            <a:r>
              <a:rPr lang="fr-FR" dirty="0"/>
              <a:t>Présenter le tracé du tram qui a été sélectionné en appliquant la méthode d’analyse multicritères de l’étude et lors du débat qui a eu lieu lors du Copil du 18.12.19. </a:t>
            </a:r>
            <a:endParaRPr lang="fr-BE" dirty="0"/>
          </a:p>
          <a:p>
            <a:endParaRPr lang="fr-FR" sz="1600" b="1" dirty="0"/>
          </a:p>
          <a:p>
            <a:r>
              <a:rPr lang="fr-FR" sz="1600" b="1" dirty="0"/>
              <a:t>Public cible </a:t>
            </a:r>
            <a:endParaRPr lang="fr-BE" sz="1600" b="1" dirty="0"/>
          </a:p>
          <a:p>
            <a:endParaRPr lang="fr-FR" sz="1600" dirty="0"/>
          </a:p>
          <a:p>
            <a:pPr marL="285750" indent="-285750">
              <a:buFont typeface="Wingdings" pitchFamily="2" charset="2"/>
              <a:buChar char="ü"/>
            </a:pPr>
            <a:r>
              <a:rPr lang="fr-FR" sz="1600" dirty="0"/>
              <a:t>Tous les citoyens </a:t>
            </a:r>
            <a:endParaRPr lang="fr-BE" sz="1600" dirty="0"/>
          </a:p>
        </p:txBody>
      </p:sp>
      <p:pic>
        <p:nvPicPr>
          <p:cNvPr id="14" name="Image 13">
            <a:extLst>
              <a:ext uri="{FF2B5EF4-FFF2-40B4-BE49-F238E27FC236}">
                <a16:creationId xmlns:a16="http://schemas.microsoft.com/office/drawing/2014/main" id="{CE779CD7-3A86-6449-A02B-707AE0703DD1}"/>
              </a:ext>
            </a:extLst>
          </p:cNvPr>
          <p:cNvPicPr>
            <a:picLocks noChangeAspect="1"/>
          </p:cNvPicPr>
          <p:nvPr/>
        </p:nvPicPr>
        <p:blipFill rotWithShape="1">
          <a:blip r:embed="rId5"/>
          <a:srcRect r="12676"/>
          <a:stretch/>
        </p:blipFill>
        <p:spPr>
          <a:xfrm rot="436297">
            <a:off x="9649122" y="5191574"/>
            <a:ext cx="2018634" cy="1468071"/>
          </a:xfrm>
          <a:prstGeom prst="rect">
            <a:avLst/>
          </a:prstGeom>
          <a:solidFill>
            <a:srgbClr val="FFFFFF">
              <a:shade val="85000"/>
            </a:srgbClr>
          </a:solidFill>
          <a:ln w="127000" cap="rnd">
            <a:solidFill>
              <a:srgbClr val="FFFFFF"/>
            </a:solidFill>
          </a:ln>
          <a:effectLst>
            <a:outerShdw sx="1000" sy="1000" algn="ctr" rotWithShape="0">
              <a:schemeClr val="bg1"/>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2538684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977</Words>
  <Application>Microsoft Macintosh PowerPoint</Application>
  <PresentationFormat>Grand écran</PresentationFormat>
  <Paragraphs>78</Paragraphs>
  <Slides>15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15</vt:i4>
      </vt:variant>
    </vt:vector>
  </HeadingPairs>
  <TitlesOfParts>
    <vt:vector size="20" baseType="lpstr">
      <vt:lpstr>Arial</vt:lpstr>
      <vt:lpstr>Calibri</vt:lpstr>
      <vt:lpstr>Calibri Light</vt:lpstr>
      <vt:lpstr>Wingdings</vt:lpstr>
      <vt:lpstr>Thème Office</vt:lpstr>
      <vt:lpstr>UN TRAM POUR NOH  RENCONTRES CITOYENNES</vt:lpstr>
      <vt:lpstr>Quelle méthodologie participative pour ce projet ? </vt:lpstr>
      <vt:lpstr>Et la participation citoyenne ? </vt:lpstr>
      <vt:lpstr>Présentation PowerPoint</vt:lpstr>
      <vt:lpstr>1ère rencontre citoyenne 18.09.2019</vt:lpstr>
      <vt:lpstr>2 ème rencontre citoyenne 30.11.2019</vt:lpstr>
      <vt:lpstr>Présentation PowerPoint</vt:lpstr>
      <vt:lpstr> 2ème rencontre citoyenne 30.11.2019</vt:lpstr>
      <vt:lpstr> 3ème Rencontre citoyenne 01.02.2020</vt:lpstr>
      <vt:lpstr>Présentation PowerPoint</vt:lpstr>
      <vt:lpstr>Présentation PowerPoint</vt:lpstr>
      <vt:lpstr>Présentation PowerPoint</vt:lpstr>
      <vt:lpstr>Présentation PowerPoint</vt:lpstr>
      <vt:lpstr> 3ème Rencontre citoyenne 01.02.2020</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 Bérard</dc:creator>
  <cp:lastModifiedBy>Julie Bérard</cp:lastModifiedBy>
  <cp:revision>27</cp:revision>
  <dcterms:created xsi:type="dcterms:W3CDTF">2020-03-30T08:29:00Z</dcterms:created>
  <dcterms:modified xsi:type="dcterms:W3CDTF">2020-04-21T22:16:24Z</dcterms:modified>
</cp:coreProperties>
</file>